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5" r:id="rId2"/>
    <p:sldId id="256" r:id="rId3"/>
    <p:sldId id="257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6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U" initials="S" lastIdx="2" clrIdx="0">
    <p:extLst>
      <p:ext uri="{19B8F6BF-5375-455C-9EA6-DF929625EA0E}">
        <p15:presenceInfo xmlns:p15="http://schemas.microsoft.com/office/powerpoint/2012/main" userId="SI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8DB6"/>
    <a:srgbClr val="FF66FF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 sz="4800" dirty="0">
                <a:solidFill>
                  <a:srgbClr val="FF0000"/>
                </a:solidFill>
              </a:rPr>
              <a:t>Tiempo</a:t>
            </a:r>
            <a:r>
              <a:rPr lang="es-CO" sz="4800" baseline="0" dirty="0">
                <a:solidFill>
                  <a:srgbClr val="FF0000"/>
                </a:solidFill>
              </a:rPr>
              <a:t> de Espera</a:t>
            </a:r>
            <a:endParaRPr lang="es-CO" sz="4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1.6108923884511722E-4"/>
          <c:y val="1.01997666958296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'III trim cons'!$B$8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'III trim cons'!$C$7:$Q$7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cons'!$C$8:$Q$8</c:f>
              <c:numCache>
                <c:formatCode>0%</c:formatCode>
                <c:ptCount val="15"/>
                <c:pt idx="0">
                  <c:v>0</c:v>
                </c:pt>
                <c:pt idx="1">
                  <c:v>2.564102564102564E-2</c:v>
                </c:pt>
                <c:pt idx="2">
                  <c:v>0</c:v>
                </c:pt>
                <c:pt idx="3">
                  <c:v>0</c:v>
                </c:pt>
                <c:pt idx="4">
                  <c:v>0.14634146341463414</c:v>
                </c:pt>
                <c:pt idx="5">
                  <c:v>0.11428571428571428</c:v>
                </c:pt>
                <c:pt idx="6">
                  <c:v>0</c:v>
                </c:pt>
                <c:pt idx="7">
                  <c:v>0</c:v>
                </c:pt>
                <c:pt idx="8">
                  <c:v>0.34285714285714286</c:v>
                </c:pt>
                <c:pt idx="10" formatCode="General">
                  <c:v>23</c:v>
                </c:pt>
                <c:pt idx="11">
                  <c:v>7.77027027027027E-2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3-4AAC-9E99-7122112F9D49}"/>
            </c:ext>
          </c:extLst>
        </c:ser>
        <c:ser>
          <c:idx val="1"/>
          <c:order val="1"/>
          <c:tx>
            <c:strRef>
              <c:f>'III trim cons'!$B$9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rgbClr val="DF8DB6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0833333333333333E-3"/>
                  <c:y val="-5.7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393-4AAC-9E99-7122112F9D49}"/>
                </c:ext>
              </c:extLst>
            </c:dLbl>
            <c:dLbl>
              <c:idx val="4"/>
              <c:layout>
                <c:manualLayout>
                  <c:x val="7.2916666666666286E-3"/>
                  <c:y val="2.962962962962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393-4AAC-9E99-7122112F9D49}"/>
                </c:ext>
              </c:extLst>
            </c:dLbl>
            <c:dLbl>
              <c:idx val="5"/>
              <c:layout>
                <c:manualLayout>
                  <c:x val="4.1666666666666666E-3"/>
                  <c:y val="4.0740740740740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393-4AAC-9E99-7122112F9D49}"/>
                </c:ext>
              </c:extLst>
            </c:dLbl>
            <c:dLbl>
              <c:idx val="6"/>
              <c:layout>
                <c:manualLayout>
                  <c:x val="4.1666666666666666E-3"/>
                  <c:y val="4.0740740740740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393-4AAC-9E99-7122112F9D49}"/>
                </c:ext>
              </c:extLst>
            </c:dLbl>
            <c:dLbl>
              <c:idx val="7"/>
              <c:layout>
                <c:manualLayout>
                  <c:x val="2.0833333333333333E-3"/>
                  <c:y val="2.962962962962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393-4AAC-9E99-7122112F9D49}"/>
                </c:ext>
              </c:extLst>
            </c:dLbl>
            <c:dLbl>
              <c:idx val="8"/>
              <c:layout>
                <c:manualLayout>
                  <c:x val="4.1666666666666666E-3"/>
                  <c:y val="5.7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393-4AAC-9E99-7122112F9D4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222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393-4AAC-9E99-7122112F9D4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73%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393-4AAC-9E99-7122112F9D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'III trim cons'!$C$7:$Q$7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cons'!$C$9:$Q$9</c:f>
              <c:numCache>
                <c:formatCode>0%</c:formatCode>
                <c:ptCount val="15"/>
                <c:pt idx="0">
                  <c:v>0.77500000000000002</c:v>
                </c:pt>
                <c:pt idx="1">
                  <c:v>0.51282051282051277</c:v>
                </c:pt>
                <c:pt idx="2">
                  <c:v>0.7142857142857143</c:v>
                </c:pt>
                <c:pt idx="3">
                  <c:v>0.78260869565217395</c:v>
                </c:pt>
                <c:pt idx="4">
                  <c:v>0.58536585365853655</c:v>
                </c:pt>
                <c:pt idx="5">
                  <c:v>0.65714285714285714</c:v>
                </c:pt>
                <c:pt idx="6">
                  <c:v>0.83333333333333337</c:v>
                </c:pt>
                <c:pt idx="7">
                  <c:v>0.79487179487179482</c:v>
                </c:pt>
                <c:pt idx="8">
                  <c:v>0.48571428571428571</c:v>
                </c:pt>
                <c:pt idx="10" formatCode="General">
                  <c:v>195</c:v>
                </c:pt>
                <c:pt idx="11">
                  <c:v>0.65878378378378377</c:v>
                </c:pt>
                <c:pt idx="13" formatCode="General">
                  <c:v>241</c:v>
                </c:pt>
                <c:pt idx="14">
                  <c:v>0.79537953795379535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93-4AAC-9E99-7122112F9D49}"/>
            </c:ext>
          </c:extLst>
        </c:ser>
        <c:ser>
          <c:idx val="2"/>
          <c:order val="2"/>
          <c:tx>
            <c:strRef>
              <c:f>'III trim cons'!$B$10</c:f>
              <c:strCache>
                <c:ptCount val="1"/>
                <c:pt idx="0">
                  <c:v>Regular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-2.011060834590394E-3"/>
                  <c:y val="-6.744143613064442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393-4AAC-9E99-7122112F9D4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393-4AAC-9E99-7122112F9D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'III trim cons'!$C$7:$Q$7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cons'!$C$10:$Q$10</c:f>
              <c:numCache>
                <c:formatCode>0%</c:formatCode>
                <c:ptCount val="15"/>
                <c:pt idx="0">
                  <c:v>0.22500000000000001</c:v>
                </c:pt>
                <c:pt idx="1">
                  <c:v>0.46153846153846156</c:v>
                </c:pt>
                <c:pt idx="2">
                  <c:v>0.22857142857142856</c:v>
                </c:pt>
                <c:pt idx="3">
                  <c:v>0.21739130434782608</c:v>
                </c:pt>
                <c:pt idx="4">
                  <c:v>0.26829268292682928</c:v>
                </c:pt>
                <c:pt idx="5">
                  <c:v>0.22857142857142856</c:v>
                </c:pt>
                <c:pt idx="6">
                  <c:v>0.16666666666666666</c:v>
                </c:pt>
                <c:pt idx="7">
                  <c:v>0.20512820512820512</c:v>
                </c:pt>
                <c:pt idx="8">
                  <c:v>0.17142857142857143</c:v>
                </c:pt>
                <c:pt idx="10" formatCode="General">
                  <c:v>75</c:v>
                </c:pt>
                <c:pt idx="11">
                  <c:v>0.2533783783783784</c:v>
                </c:pt>
                <c:pt idx="13" formatCode="General">
                  <c:v>62</c:v>
                </c:pt>
                <c:pt idx="1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93-4AAC-9E99-7122112F9D49}"/>
            </c:ext>
          </c:extLst>
        </c:ser>
        <c:ser>
          <c:idx val="3"/>
          <c:order val="3"/>
          <c:tx>
            <c:strRef>
              <c:f>'III trim cons'!$B$11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93-4AAC-9E99-7122112F9D4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93-4AAC-9E99-7122112F9D4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93-4AAC-9E99-7122112F9D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393-4AAC-9E99-7122112F9D4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93-4AAC-9E99-7122112F9D4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393-4AAC-9E99-7122112F9D4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393-4AAC-9E99-7122112F9D4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393-4AAC-9E99-7122112F9D4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393-4AAC-9E99-7122112F9D4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393-4AAC-9E99-7122112F9D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'III trim cons'!$C$7:$Q$7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cons'!$C$11:$Q$11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5.7142857142857141E-2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3</c:v>
                </c:pt>
                <c:pt idx="11">
                  <c:v>1.0135135135135136E-2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93-4AAC-9E99-7122112F9D49}"/>
            </c:ext>
          </c:extLst>
        </c:ser>
        <c:ser>
          <c:idx val="4"/>
          <c:order val="4"/>
          <c:tx>
            <c:strRef>
              <c:f>'III trim cons'!$B$12</c:f>
              <c:strCache>
                <c:ptCount val="1"/>
                <c:pt idx="0">
                  <c:v>muy malo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'III trim cons'!$C$7:$Q$7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cons'!$C$12:$Q$12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93-4AAC-9E99-7122112F9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1192048"/>
        <c:axId val="1111193712"/>
        <c:axId val="0"/>
      </c:bar3DChart>
      <c:catAx>
        <c:axId val="111119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11193712"/>
        <c:crosses val="autoZero"/>
        <c:auto val="1"/>
        <c:lblAlgn val="ctr"/>
        <c:lblOffset val="100"/>
        <c:noMultiLvlLbl val="0"/>
      </c:catAx>
      <c:valAx>
        <c:axId val="111119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1119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s-CO" sz="2800" b="1">
                <a:solidFill>
                  <a:srgbClr val="FF0000"/>
                </a:solidFill>
              </a:rPr>
              <a:t>Trato Percibido III trimestre</a:t>
            </a:r>
          </a:p>
        </c:rich>
      </c:tx>
      <c:layout>
        <c:manualLayout>
          <c:xMode val="edge"/>
          <c:yMode val="edge"/>
          <c:x val="1.2217925687774174E-2"/>
          <c:y val="2.24642617033423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'III trim cons'!$B$14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cons'!$C$13:$Q$13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cons'!$C$14:$Q$14</c:f>
              <c:numCache>
                <c:formatCode>0%</c:formatCode>
                <c:ptCount val="15"/>
                <c:pt idx="0">
                  <c:v>0</c:v>
                </c:pt>
                <c:pt idx="1">
                  <c:v>5.128205128205128E-2</c:v>
                </c:pt>
                <c:pt idx="2">
                  <c:v>0</c:v>
                </c:pt>
                <c:pt idx="3">
                  <c:v>0</c:v>
                </c:pt>
                <c:pt idx="4">
                  <c:v>0.14634146341463414</c:v>
                </c:pt>
                <c:pt idx="5">
                  <c:v>0.17142857142857143</c:v>
                </c:pt>
                <c:pt idx="6">
                  <c:v>0</c:v>
                </c:pt>
                <c:pt idx="7">
                  <c:v>0</c:v>
                </c:pt>
                <c:pt idx="8">
                  <c:v>0.34285714285714286</c:v>
                </c:pt>
                <c:pt idx="10" formatCode="General">
                  <c:v>26</c:v>
                </c:pt>
                <c:pt idx="11">
                  <c:v>8.7837837837837843E-2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9-4984-9092-86CF457DA29D}"/>
            </c:ext>
          </c:extLst>
        </c:ser>
        <c:ser>
          <c:idx val="1"/>
          <c:order val="1"/>
          <c:tx>
            <c:strRef>
              <c:f>'III trim cons'!$B$15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rgbClr val="DF8DB6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7A9-4984-9092-86CF457DA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cons'!$C$13:$Q$13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cons'!$C$15:$Q$15</c:f>
              <c:numCache>
                <c:formatCode>0%</c:formatCode>
                <c:ptCount val="15"/>
                <c:pt idx="0">
                  <c:v>0.92500000000000004</c:v>
                </c:pt>
                <c:pt idx="1">
                  <c:v>0.82051282051282048</c:v>
                </c:pt>
                <c:pt idx="2">
                  <c:v>0.82857142857142863</c:v>
                </c:pt>
                <c:pt idx="3">
                  <c:v>0.86956521739130432</c:v>
                </c:pt>
                <c:pt idx="4">
                  <c:v>0.75609756097560976</c:v>
                </c:pt>
                <c:pt idx="5">
                  <c:v>0.68571428571428572</c:v>
                </c:pt>
                <c:pt idx="6">
                  <c:v>0.88888888888888884</c:v>
                </c:pt>
                <c:pt idx="7">
                  <c:v>0.84615384615384615</c:v>
                </c:pt>
                <c:pt idx="8">
                  <c:v>0.65714285714285714</c:v>
                </c:pt>
                <c:pt idx="10" formatCode="General">
                  <c:v>236</c:v>
                </c:pt>
                <c:pt idx="11">
                  <c:v>0.79729729729729726</c:v>
                </c:pt>
                <c:pt idx="13" formatCode="General">
                  <c:v>255</c:v>
                </c:pt>
                <c:pt idx="14">
                  <c:v>0.84158415841584155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A9-4984-9092-86CF457DA29D}"/>
            </c:ext>
          </c:extLst>
        </c:ser>
        <c:ser>
          <c:idx val="2"/>
          <c:order val="2"/>
          <c:tx>
            <c:strRef>
              <c:f>'III trim cons'!$B$16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cons'!$C$13:$Q$13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cons'!$C$16:$Q$16</c:f>
              <c:numCache>
                <c:formatCode>0%</c:formatCode>
                <c:ptCount val="15"/>
                <c:pt idx="0">
                  <c:v>7.4999999999999997E-2</c:v>
                </c:pt>
                <c:pt idx="1">
                  <c:v>0.12820512820512819</c:v>
                </c:pt>
                <c:pt idx="2">
                  <c:v>0.17142857142857143</c:v>
                </c:pt>
                <c:pt idx="3">
                  <c:v>0.13043478260869565</c:v>
                </c:pt>
                <c:pt idx="4">
                  <c:v>9.7560975609756101E-2</c:v>
                </c:pt>
                <c:pt idx="5">
                  <c:v>0.14285714285714285</c:v>
                </c:pt>
                <c:pt idx="6">
                  <c:v>0.1111111111111111</c:v>
                </c:pt>
                <c:pt idx="7">
                  <c:v>0.15384615384615385</c:v>
                </c:pt>
                <c:pt idx="8">
                  <c:v>0</c:v>
                </c:pt>
                <c:pt idx="10" formatCode="General">
                  <c:v>34</c:v>
                </c:pt>
                <c:pt idx="11">
                  <c:v>0.11486486486486487</c:v>
                </c:pt>
                <c:pt idx="13" formatCode="General">
                  <c:v>48</c:v>
                </c:pt>
                <c:pt idx="1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A9-4984-9092-86CF457DA29D}"/>
            </c:ext>
          </c:extLst>
        </c:ser>
        <c:ser>
          <c:idx val="3"/>
          <c:order val="3"/>
          <c:tx>
            <c:strRef>
              <c:f>'III trim cons'!$B$17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'III trim cons'!$C$13:$Q$13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cons'!$C$17:$Q$17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A9-4984-9092-86CF457DA29D}"/>
            </c:ext>
          </c:extLst>
        </c:ser>
        <c:ser>
          <c:idx val="4"/>
          <c:order val="4"/>
          <c:tx>
            <c:strRef>
              <c:f>'III trim cons'!$B$18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'III trim cons'!$C$13:$Q$13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cons'!$C$18:$Q$18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A9-4984-9092-86CF457DA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699120"/>
        <c:axId val="252677072"/>
        <c:axId val="0"/>
      </c:bar3DChart>
      <c:catAx>
        <c:axId val="25269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2677072"/>
        <c:crosses val="autoZero"/>
        <c:auto val="1"/>
        <c:lblAlgn val="ctr"/>
        <c:lblOffset val="100"/>
        <c:noMultiLvlLbl val="0"/>
      </c:catAx>
      <c:valAx>
        <c:axId val="25267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269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159617377092835"/>
          <c:y val="0.96840941087473686"/>
          <c:w val="0.25261877187463538"/>
          <c:h val="3.159058912526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s-CO" sz="2800" b="1" dirty="0" err="1">
                <a:solidFill>
                  <a:srgbClr val="FF0000"/>
                </a:solidFill>
              </a:rPr>
              <a:t>Comprension</a:t>
            </a:r>
            <a:r>
              <a:rPr lang="es-CO" sz="2800" b="1" dirty="0">
                <a:solidFill>
                  <a:srgbClr val="FF0000"/>
                </a:solidFill>
              </a:rPr>
              <a:t> de la </a:t>
            </a:r>
            <a:r>
              <a:rPr lang="es-CO" sz="2800" b="1" dirty="0" err="1">
                <a:solidFill>
                  <a:srgbClr val="FF0000"/>
                </a:solidFill>
              </a:rPr>
              <a:t>Informacion</a:t>
            </a:r>
            <a:endParaRPr lang="es-CO" sz="28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6.2180288801015225E-3"/>
          <c:y val="9.48275952184790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'III trim cons'!$B$19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8"/>
              <c:layout>
                <c:manualLayout>
                  <c:x val="4.2275173263715002E-3"/>
                  <c:y val="5.8793109035457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D9-4A55-9532-438C59695A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cons'!$C$18:$Q$18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cons'!$C$19:$Q$19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0.17073170731707318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0.37142857142857144</c:v>
                </c:pt>
                <c:pt idx="10" formatCode="General">
                  <c:v>20</c:v>
                </c:pt>
                <c:pt idx="11">
                  <c:v>6.7567567567567571E-2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D9-4A55-9532-438C59695AAC}"/>
            </c:ext>
          </c:extLst>
        </c:ser>
        <c:ser>
          <c:idx val="1"/>
          <c:order val="1"/>
          <c:tx>
            <c:strRef>
              <c:f>'III trim cons'!$B$20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rgbClr val="DF8DB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cons'!$C$18:$Q$18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cons'!$C$20:$Q$20</c:f>
              <c:numCache>
                <c:formatCode>0%</c:formatCode>
                <c:ptCount val="15"/>
                <c:pt idx="0">
                  <c:v>0.9</c:v>
                </c:pt>
                <c:pt idx="1">
                  <c:v>0.84615384615384615</c:v>
                </c:pt>
                <c:pt idx="2">
                  <c:v>0.8571428571428571</c:v>
                </c:pt>
                <c:pt idx="3">
                  <c:v>0.86956521739130432</c:v>
                </c:pt>
                <c:pt idx="4">
                  <c:v>0.73170731707317072</c:v>
                </c:pt>
                <c:pt idx="5">
                  <c:v>0.7142857142857143</c:v>
                </c:pt>
                <c:pt idx="6">
                  <c:v>0.88888888888888884</c:v>
                </c:pt>
                <c:pt idx="7">
                  <c:v>0.87179487179487181</c:v>
                </c:pt>
                <c:pt idx="8">
                  <c:v>0.62857142857142856</c:v>
                </c:pt>
                <c:pt idx="10" formatCode="General">
                  <c:v>240</c:v>
                </c:pt>
                <c:pt idx="11">
                  <c:v>0.81081081081081086</c:v>
                </c:pt>
                <c:pt idx="13" formatCode="General">
                  <c:v>264</c:v>
                </c:pt>
                <c:pt idx="14">
                  <c:v>0.87128712871287128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D9-4A55-9532-438C59695AAC}"/>
            </c:ext>
          </c:extLst>
        </c:ser>
        <c:ser>
          <c:idx val="2"/>
          <c:order val="2"/>
          <c:tx>
            <c:strRef>
              <c:f>'III trim cons'!$B$21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cons'!$C$18:$Q$18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cons'!$C$21:$Q$21</c:f>
              <c:numCache>
                <c:formatCode>0%</c:formatCode>
                <c:ptCount val="15"/>
                <c:pt idx="0">
                  <c:v>0.1</c:v>
                </c:pt>
                <c:pt idx="1">
                  <c:v>0.15384615384615385</c:v>
                </c:pt>
                <c:pt idx="2">
                  <c:v>0.14285714285714285</c:v>
                </c:pt>
                <c:pt idx="3">
                  <c:v>0.13043478260869565</c:v>
                </c:pt>
                <c:pt idx="4">
                  <c:v>9.7560975609756101E-2</c:v>
                </c:pt>
                <c:pt idx="5">
                  <c:v>0.22857142857142856</c:v>
                </c:pt>
                <c:pt idx="6">
                  <c:v>0.1111111111111111</c:v>
                </c:pt>
                <c:pt idx="7">
                  <c:v>0.12820512820512819</c:v>
                </c:pt>
                <c:pt idx="8">
                  <c:v>0</c:v>
                </c:pt>
                <c:pt idx="10" formatCode="General">
                  <c:v>47</c:v>
                </c:pt>
                <c:pt idx="11">
                  <c:v>0.15878378378378377</c:v>
                </c:pt>
                <c:pt idx="13" formatCode="General">
                  <c:v>39</c:v>
                </c:pt>
                <c:pt idx="14">
                  <c:v>0.12871287128712872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D9-4A55-9532-438C59695AAC}"/>
            </c:ext>
          </c:extLst>
        </c:ser>
        <c:ser>
          <c:idx val="3"/>
          <c:order val="3"/>
          <c:tx>
            <c:strRef>
              <c:f>'III trim cons'!$B$22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D9-4A55-9532-438C59695AAC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D9-4A55-9532-438C59695AA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D9-4A55-9532-438C59695A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cons'!$C$18:$Q$18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cons'!$C$22:$Q$22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5.7142857142857141E-2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2</c:v>
                </c:pt>
                <c:pt idx="11">
                  <c:v>6.7567567567567571E-3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D9-4A55-9532-438C59695AAC}"/>
            </c:ext>
          </c:extLst>
        </c:ser>
        <c:ser>
          <c:idx val="4"/>
          <c:order val="4"/>
          <c:tx>
            <c:strRef>
              <c:f>'III trim cons'!$B$23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'III trim cons'!$C$18:$Q$18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cons'!$C$23:$Q$23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D9-4A55-9532-438C59695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6821855"/>
        <c:axId val="596814783"/>
        <c:axId val="0"/>
      </c:bar3DChart>
      <c:catAx>
        <c:axId val="596821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6814783"/>
        <c:crosses val="autoZero"/>
        <c:auto val="1"/>
        <c:lblAlgn val="ctr"/>
        <c:lblOffset val="100"/>
        <c:noMultiLvlLbl val="0"/>
      </c:catAx>
      <c:valAx>
        <c:axId val="596814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6821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363367914911474E-2"/>
          <c:y val="8.9734880239410772E-2"/>
          <c:w val="0.93610843077909267"/>
          <c:h val="0.6706328031330662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'III trim cons'!$B$24</c:f>
              <c:strCache>
                <c:ptCount val="1"/>
                <c:pt idx="0">
                  <c:v>Excelent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cons'!$C$23:$Q$23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cons'!$C$24:$Q$24</c:f>
              <c:numCache>
                <c:formatCode>0%</c:formatCode>
                <c:ptCount val="15"/>
                <c:pt idx="0">
                  <c:v>0.125</c:v>
                </c:pt>
                <c:pt idx="1">
                  <c:v>0.28205128205128205</c:v>
                </c:pt>
                <c:pt idx="2">
                  <c:v>0</c:v>
                </c:pt>
                <c:pt idx="3">
                  <c:v>0</c:v>
                </c:pt>
                <c:pt idx="4">
                  <c:v>9.7560975609756101E-2</c:v>
                </c:pt>
                <c:pt idx="5">
                  <c:v>0.11428571428571428</c:v>
                </c:pt>
                <c:pt idx="6">
                  <c:v>0</c:v>
                </c:pt>
                <c:pt idx="7">
                  <c:v>0</c:v>
                </c:pt>
                <c:pt idx="8">
                  <c:v>0.34285714285714286</c:v>
                </c:pt>
                <c:pt idx="10" formatCode="General">
                  <c:v>36</c:v>
                </c:pt>
                <c:pt idx="11">
                  <c:v>0.12162162162162163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9-460B-B472-25B253C634CB}"/>
            </c:ext>
          </c:extLst>
        </c:ser>
        <c:ser>
          <c:idx val="1"/>
          <c:order val="1"/>
          <c:tx>
            <c:strRef>
              <c:f>'III trim cons'!$B$25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rgbClr val="DF8DB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cons'!$C$23:$Q$23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cons'!$C$25:$Q$25</c:f>
              <c:numCache>
                <c:formatCode>0%</c:formatCode>
                <c:ptCount val="15"/>
                <c:pt idx="0">
                  <c:v>0.8</c:v>
                </c:pt>
                <c:pt idx="1">
                  <c:v>0.53846153846153844</c:v>
                </c:pt>
                <c:pt idx="2">
                  <c:v>0.91428571428571426</c:v>
                </c:pt>
                <c:pt idx="3">
                  <c:v>0.65217391304347827</c:v>
                </c:pt>
                <c:pt idx="4">
                  <c:v>0.80487804878048785</c:v>
                </c:pt>
                <c:pt idx="5">
                  <c:v>0.82857142857142863</c:v>
                </c:pt>
                <c:pt idx="6">
                  <c:v>0.88888888888888884</c:v>
                </c:pt>
                <c:pt idx="7">
                  <c:v>0.82051282051282048</c:v>
                </c:pt>
                <c:pt idx="8">
                  <c:v>0.6</c:v>
                </c:pt>
                <c:pt idx="10" formatCode="General">
                  <c:v>222</c:v>
                </c:pt>
                <c:pt idx="11">
                  <c:v>0.75</c:v>
                </c:pt>
                <c:pt idx="13" formatCode="General">
                  <c:v>258</c:v>
                </c:pt>
                <c:pt idx="14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79-460B-B472-25B253C634CB}"/>
            </c:ext>
          </c:extLst>
        </c:ser>
        <c:ser>
          <c:idx val="2"/>
          <c:order val="2"/>
          <c:tx>
            <c:strRef>
              <c:f>'III trim cons'!$B$26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cons'!$C$23:$Q$23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cons'!$C$26:$Q$26</c:f>
              <c:numCache>
                <c:formatCode>0%</c:formatCode>
                <c:ptCount val="15"/>
                <c:pt idx="0">
                  <c:v>7.0000000000000007E-2</c:v>
                </c:pt>
                <c:pt idx="1">
                  <c:v>0.17948717948717949</c:v>
                </c:pt>
                <c:pt idx="2">
                  <c:v>8.5714285714285715E-2</c:v>
                </c:pt>
                <c:pt idx="3">
                  <c:v>0.34782608695652173</c:v>
                </c:pt>
                <c:pt idx="4">
                  <c:v>9.7560975609756101E-2</c:v>
                </c:pt>
                <c:pt idx="5">
                  <c:v>5.7142857142857141E-2</c:v>
                </c:pt>
                <c:pt idx="6">
                  <c:v>0.1111111111111111</c:v>
                </c:pt>
                <c:pt idx="7">
                  <c:v>0.17948717948717949</c:v>
                </c:pt>
                <c:pt idx="8">
                  <c:v>5.7142857142857141E-2</c:v>
                </c:pt>
                <c:pt idx="10" formatCode="General">
                  <c:v>38</c:v>
                </c:pt>
                <c:pt idx="11">
                  <c:v>0.12837837837837837</c:v>
                </c:pt>
                <c:pt idx="13" formatCode="General">
                  <c:v>45</c:v>
                </c:pt>
                <c:pt idx="14">
                  <c:v>0.14851485148514851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79-460B-B472-25B253C634CB}"/>
            </c:ext>
          </c:extLst>
        </c:ser>
        <c:ser>
          <c:idx val="3"/>
          <c:order val="3"/>
          <c:tx>
            <c:strRef>
              <c:f>'III trim cons'!$B$27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'III trim cons'!$C$23:$Q$23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cons'!$C$27:$Q$27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79-460B-B472-25B253C634CB}"/>
            </c:ext>
          </c:extLst>
        </c:ser>
        <c:ser>
          <c:idx val="4"/>
          <c:order val="4"/>
          <c:tx>
            <c:strRef>
              <c:f>'III trim cons'!$B$28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'III trim cons'!$C$23:$Q$23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cons'!$C$28:$Q$28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79-460B-B472-25B253C63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6832255"/>
        <c:axId val="596832671"/>
        <c:axId val="0"/>
      </c:bar3DChart>
      <c:catAx>
        <c:axId val="59683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6832671"/>
        <c:crosses val="autoZero"/>
        <c:auto val="1"/>
        <c:lblAlgn val="ctr"/>
        <c:lblOffset val="100"/>
        <c:noMultiLvlLbl val="0"/>
      </c:catAx>
      <c:valAx>
        <c:axId val="59683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6832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'III trim cons'!$B$30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cons'!$C$29:$Q$29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cons'!$C$30:$Q$30</c:f>
              <c:numCache>
                <c:formatCode>0%</c:formatCode>
                <c:ptCount val="15"/>
                <c:pt idx="0">
                  <c:v>0.125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0.14634146341463414</c:v>
                </c:pt>
                <c:pt idx="5">
                  <c:v>0.11428571428571428</c:v>
                </c:pt>
                <c:pt idx="6">
                  <c:v>0</c:v>
                </c:pt>
                <c:pt idx="7">
                  <c:v>0</c:v>
                </c:pt>
                <c:pt idx="8">
                  <c:v>0.4</c:v>
                </c:pt>
                <c:pt idx="10" formatCode="General">
                  <c:v>29</c:v>
                </c:pt>
                <c:pt idx="11">
                  <c:v>9.7972972972972971E-2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C-4002-8EA1-EB3942106674}"/>
            </c:ext>
          </c:extLst>
        </c:ser>
        <c:ser>
          <c:idx val="1"/>
          <c:order val="1"/>
          <c:tx>
            <c:strRef>
              <c:f>'III trim cons'!$B$31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rgbClr val="DF8DB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cons'!$C$29:$Q$29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cons'!$C$31:$Q$31</c:f>
              <c:numCache>
                <c:formatCode>0%</c:formatCode>
                <c:ptCount val="15"/>
                <c:pt idx="0">
                  <c:v>0.875</c:v>
                </c:pt>
                <c:pt idx="1">
                  <c:v>0.89743589743589747</c:v>
                </c:pt>
                <c:pt idx="2">
                  <c:v>0.88571428571428568</c:v>
                </c:pt>
                <c:pt idx="3">
                  <c:v>0.91304347826086951</c:v>
                </c:pt>
                <c:pt idx="4">
                  <c:v>0.78048780487804881</c:v>
                </c:pt>
                <c:pt idx="5">
                  <c:v>0.88571428571428568</c:v>
                </c:pt>
                <c:pt idx="6">
                  <c:v>1</c:v>
                </c:pt>
                <c:pt idx="7">
                  <c:v>0.87179487179487181</c:v>
                </c:pt>
                <c:pt idx="8">
                  <c:v>0.6</c:v>
                </c:pt>
                <c:pt idx="10" formatCode="General">
                  <c:v>247</c:v>
                </c:pt>
                <c:pt idx="11">
                  <c:v>0.83445945945945943</c:v>
                </c:pt>
                <c:pt idx="13" formatCode="General">
                  <c:v>279</c:v>
                </c:pt>
                <c:pt idx="14">
                  <c:v>0.92079207920792083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5C-4002-8EA1-EB3942106674}"/>
            </c:ext>
          </c:extLst>
        </c:ser>
        <c:ser>
          <c:idx val="2"/>
          <c:order val="2"/>
          <c:tx>
            <c:strRef>
              <c:f>'III trim cons'!$B$32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cons'!$C$29:$Q$29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cons'!$C$32:$Q$32</c:f>
              <c:numCache>
                <c:formatCode>0%</c:formatCode>
                <c:ptCount val="15"/>
                <c:pt idx="0">
                  <c:v>0</c:v>
                </c:pt>
                <c:pt idx="1">
                  <c:v>0.10256410256410256</c:v>
                </c:pt>
                <c:pt idx="2">
                  <c:v>0.11428571428571428</c:v>
                </c:pt>
                <c:pt idx="3">
                  <c:v>8.6956521739130432E-2</c:v>
                </c:pt>
                <c:pt idx="4">
                  <c:v>7.3170731707317069E-2</c:v>
                </c:pt>
                <c:pt idx="5">
                  <c:v>0</c:v>
                </c:pt>
                <c:pt idx="6">
                  <c:v>0</c:v>
                </c:pt>
                <c:pt idx="7">
                  <c:v>0.12820512820512819</c:v>
                </c:pt>
                <c:pt idx="8">
                  <c:v>0</c:v>
                </c:pt>
                <c:pt idx="10" formatCode="General">
                  <c:v>20</c:v>
                </c:pt>
                <c:pt idx="11">
                  <c:v>6.7567567567567571E-2</c:v>
                </c:pt>
                <c:pt idx="13" formatCode="General">
                  <c:v>24</c:v>
                </c:pt>
                <c:pt idx="14">
                  <c:v>7.9207920792079209E-2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5C-4002-8EA1-EB3942106674}"/>
            </c:ext>
          </c:extLst>
        </c:ser>
        <c:ser>
          <c:idx val="3"/>
          <c:order val="3"/>
          <c:tx>
            <c:strRef>
              <c:f>'III trim cons'!$B$33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'III trim cons'!$C$29:$Q$29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cons'!$C$33:$Q$33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5C-4002-8EA1-EB3942106674}"/>
            </c:ext>
          </c:extLst>
        </c:ser>
        <c:ser>
          <c:idx val="4"/>
          <c:order val="4"/>
          <c:tx>
            <c:strRef>
              <c:f>'III trim cons'!$B$34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'III trim cons'!$C$29:$Q$29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cons'!$C$34:$Q$34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5C-4002-8EA1-EB3942106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6812287"/>
        <c:axId val="596816863"/>
        <c:axId val="0"/>
      </c:bar3DChart>
      <c:catAx>
        <c:axId val="59681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6816863"/>
        <c:crosses val="autoZero"/>
        <c:auto val="1"/>
        <c:lblAlgn val="ctr"/>
        <c:lblOffset val="100"/>
        <c:noMultiLvlLbl val="0"/>
      </c:catAx>
      <c:valAx>
        <c:axId val="596816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681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'III trim cons'!$B$36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cons'!$C$35:$Q$35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cons'!$C$36:$Q$36</c:f>
              <c:numCache>
                <c:formatCode>0%</c:formatCode>
                <c:ptCount val="15"/>
                <c:pt idx="0">
                  <c:v>0.05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9.7560975609756101E-2</c:v>
                </c:pt>
                <c:pt idx="5">
                  <c:v>0.11428571428571428</c:v>
                </c:pt>
                <c:pt idx="6">
                  <c:v>0</c:v>
                </c:pt>
                <c:pt idx="7">
                  <c:v>0</c:v>
                </c:pt>
                <c:pt idx="8">
                  <c:v>0.34285714285714286</c:v>
                </c:pt>
                <c:pt idx="10" formatCode="General">
                  <c:v>22</c:v>
                </c:pt>
                <c:pt idx="11">
                  <c:v>7.4324324324324328E-2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CC-4351-9551-403011B4A24A}"/>
            </c:ext>
          </c:extLst>
        </c:ser>
        <c:ser>
          <c:idx val="1"/>
          <c:order val="1"/>
          <c:tx>
            <c:strRef>
              <c:f>'III trim cons'!$B$37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rgbClr val="DF8DB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cons'!$C$35:$Q$35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cons'!$C$37:$Q$37</c:f>
              <c:numCache>
                <c:formatCode>0%</c:formatCode>
                <c:ptCount val="15"/>
                <c:pt idx="0">
                  <c:v>0.875</c:v>
                </c:pt>
                <c:pt idx="1">
                  <c:v>0.76923076923076927</c:v>
                </c:pt>
                <c:pt idx="2">
                  <c:v>0.94285714285714284</c:v>
                </c:pt>
                <c:pt idx="3">
                  <c:v>0.78260869565217395</c:v>
                </c:pt>
                <c:pt idx="4">
                  <c:v>0.75609756097560976</c:v>
                </c:pt>
                <c:pt idx="5">
                  <c:v>0.77142857142857146</c:v>
                </c:pt>
                <c:pt idx="6">
                  <c:v>0.88888888888888884</c:v>
                </c:pt>
                <c:pt idx="7">
                  <c:v>0.89743589743589747</c:v>
                </c:pt>
                <c:pt idx="8">
                  <c:v>0.54285714285714282</c:v>
                </c:pt>
                <c:pt idx="10" formatCode="General">
                  <c:v>234</c:v>
                </c:pt>
                <c:pt idx="11">
                  <c:v>0.79054054054054057</c:v>
                </c:pt>
                <c:pt idx="13" formatCode="General">
                  <c:v>262</c:v>
                </c:pt>
                <c:pt idx="14">
                  <c:v>0.86468646864686471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CC-4351-9551-403011B4A24A}"/>
            </c:ext>
          </c:extLst>
        </c:ser>
        <c:ser>
          <c:idx val="2"/>
          <c:order val="2"/>
          <c:tx>
            <c:strRef>
              <c:f>'III trim cons'!$B$38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cons'!$C$35:$Q$35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cons'!$C$38:$Q$38</c:f>
              <c:numCache>
                <c:formatCode>0%</c:formatCode>
                <c:ptCount val="15"/>
                <c:pt idx="0">
                  <c:v>7.4999999999999997E-2</c:v>
                </c:pt>
                <c:pt idx="1">
                  <c:v>0.23076923076923078</c:v>
                </c:pt>
                <c:pt idx="2">
                  <c:v>5.7142857142857141E-2</c:v>
                </c:pt>
                <c:pt idx="3">
                  <c:v>0.21739130434782608</c:v>
                </c:pt>
                <c:pt idx="4">
                  <c:v>0.14634146341463414</c:v>
                </c:pt>
                <c:pt idx="5">
                  <c:v>0.11428571428571428</c:v>
                </c:pt>
                <c:pt idx="6">
                  <c:v>0.1111111111111111</c:v>
                </c:pt>
                <c:pt idx="7">
                  <c:v>0.10256410256410256</c:v>
                </c:pt>
                <c:pt idx="8">
                  <c:v>0.11428571428571428</c:v>
                </c:pt>
                <c:pt idx="10" formatCode="General">
                  <c:v>40</c:v>
                </c:pt>
                <c:pt idx="11">
                  <c:v>0.13513513513513514</c:v>
                </c:pt>
                <c:pt idx="13" formatCode="General">
                  <c:v>41</c:v>
                </c:pt>
                <c:pt idx="14">
                  <c:v>0.13531353135313531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CC-4351-9551-403011B4A24A}"/>
            </c:ext>
          </c:extLst>
        </c:ser>
        <c:ser>
          <c:idx val="3"/>
          <c:order val="3"/>
          <c:tx>
            <c:strRef>
              <c:f>'III trim cons'!$B$39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'III trim cons'!$C$35:$Q$35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cons'!$C$39:$Q$39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CC-4351-9551-403011B4A24A}"/>
            </c:ext>
          </c:extLst>
        </c:ser>
        <c:ser>
          <c:idx val="4"/>
          <c:order val="4"/>
          <c:tx>
            <c:strRef>
              <c:f>'III trim cons'!$B$40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cons'!$C$35:$Q$35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cons'!$C$40:$Q$40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CC-4351-9551-403011B4A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4062767"/>
        <c:axId val="464068175"/>
        <c:axId val="0"/>
      </c:bar3DChart>
      <c:catAx>
        <c:axId val="46406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4068175"/>
        <c:crosses val="autoZero"/>
        <c:auto val="1"/>
        <c:lblAlgn val="ctr"/>
        <c:lblOffset val="100"/>
        <c:noMultiLvlLbl val="0"/>
      </c:catAx>
      <c:valAx>
        <c:axId val="464068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406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'III trim cons'!$B$42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cons'!$C$41:$Q$41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cons'!$C$42:$Q$42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0.14634146341463414</c:v>
                </c:pt>
                <c:pt idx="5">
                  <c:v>0.17142857142857143</c:v>
                </c:pt>
                <c:pt idx="6">
                  <c:v>0</c:v>
                </c:pt>
                <c:pt idx="7">
                  <c:v>0</c:v>
                </c:pt>
                <c:pt idx="8">
                  <c:v>0.34285714285714286</c:v>
                </c:pt>
                <c:pt idx="10" formatCode="General">
                  <c:v>24</c:v>
                </c:pt>
                <c:pt idx="11">
                  <c:v>8.1081081081081086E-2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2-45B3-B4B1-97D11A5E3F4B}"/>
            </c:ext>
          </c:extLst>
        </c:ser>
        <c:ser>
          <c:idx val="1"/>
          <c:order val="1"/>
          <c:tx>
            <c:strRef>
              <c:f>'III trim cons'!$B$43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rgbClr val="DF8DB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cons'!$C$41:$Q$41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cons'!$C$43:$Q$43</c:f>
              <c:numCache>
                <c:formatCode>0%</c:formatCode>
                <c:ptCount val="15"/>
                <c:pt idx="0">
                  <c:v>0.95</c:v>
                </c:pt>
                <c:pt idx="1">
                  <c:v>0.87179487179487181</c:v>
                </c:pt>
                <c:pt idx="2">
                  <c:v>0.94285714285714284</c:v>
                </c:pt>
                <c:pt idx="3">
                  <c:v>0.82608695652173914</c:v>
                </c:pt>
                <c:pt idx="4">
                  <c:v>0.80487804878048785</c:v>
                </c:pt>
                <c:pt idx="5">
                  <c:v>0.77142857142857146</c:v>
                </c:pt>
                <c:pt idx="6">
                  <c:v>0.88888888888888884</c:v>
                </c:pt>
                <c:pt idx="7">
                  <c:v>0.87179487179487181</c:v>
                </c:pt>
                <c:pt idx="8">
                  <c:v>0.6</c:v>
                </c:pt>
                <c:pt idx="10" formatCode="General">
                  <c:v>246</c:v>
                </c:pt>
                <c:pt idx="11">
                  <c:v>0.83108108108108103</c:v>
                </c:pt>
                <c:pt idx="13" formatCode="General">
                  <c:v>277</c:v>
                </c:pt>
                <c:pt idx="14">
                  <c:v>0.91419141914191415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72-45B3-B4B1-97D11A5E3F4B}"/>
            </c:ext>
          </c:extLst>
        </c:ser>
        <c:ser>
          <c:idx val="2"/>
          <c:order val="2"/>
          <c:tx>
            <c:strRef>
              <c:f>'III trim cons'!$B$44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cons'!$C$41:$Q$41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cons'!$C$44:$Q$44</c:f>
              <c:numCache>
                <c:formatCode>0%</c:formatCode>
                <c:ptCount val="15"/>
                <c:pt idx="0">
                  <c:v>0.05</c:v>
                </c:pt>
                <c:pt idx="1">
                  <c:v>0.12820512820512819</c:v>
                </c:pt>
                <c:pt idx="2">
                  <c:v>5.7142857142857141E-2</c:v>
                </c:pt>
                <c:pt idx="3">
                  <c:v>0.17391304347826086</c:v>
                </c:pt>
                <c:pt idx="4">
                  <c:v>4.878048780487805E-2</c:v>
                </c:pt>
                <c:pt idx="5">
                  <c:v>5.7142857142857141E-2</c:v>
                </c:pt>
                <c:pt idx="6">
                  <c:v>0.1111111111111111</c:v>
                </c:pt>
                <c:pt idx="7">
                  <c:v>0.12820512820512819</c:v>
                </c:pt>
                <c:pt idx="8">
                  <c:v>5.7142857142857141E-2</c:v>
                </c:pt>
                <c:pt idx="10" formatCode="General">
                  <c:v>26</c:v>
                </c:pt>
                <c:pt idx="11">
                  <c:v>8.7837837837837843E-2</c:v>
                </c:pt>
                <c:pt idx="13" formatCode="General">
                  <c:v>28</c:v>
                </c:pt>
                <c:pt idx="14">
                  <c:v>9.2409240924092403E-2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72-45B3-B4B1-97D11A5E3F4B}"/>
            </c:ext>
          </c:extLst>
        </c:ser>
        <c:ser>
          <c:idx val="3"/>
          <c:order val="3"/>
          <c:tx>
            <c:strRef>
              <c:f>'III trim cons'!$B$45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'III trim cons'!$C$41:$Q$41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cons'!$C$45:$Q$45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72-45B3-B4B1-97D11A5E3F4B}"/>
            </c:ext>
          </c:extLst>
        </c:ser>
        <c:ser>
          <c:idx val="4"/>
          <c:order val="4"/>
          <c:tx>
            <c:strRef>
              <c:f>'III trim cons'!$B$46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'III trim cons'!$C$41:$Q$41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cons'!$C$46:$Q$46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72-45B3-B4B1-97D11A5E3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6828511"/>
        <c:axId val="596825183"/>
        <c:axId val="0"/>
      </c:bar3DChart>
      <c:catAx>
        <c:axId val="596828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6825183"/>
        <c:crosses val="autoZero"/>
        <c:auto val="1"/>
        <c:lblAlgn val="ctr"/>
        <c:lblOffset val="100"/>
        <c:noMultiLvlLbl val="0"/>
      </c:catAx>
      <c:valAx>
        <c:axId val="596825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6828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'III trim cons'!$B$48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cons'!$C$47:$Q$47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cons'!$C$48:$Q$48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0.14634146341463414</c:v>
                </c:pt>
                <c:pt idx="5">
                  <c:v>0.11428571428571428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10</c:v>
                </c:pt>
                <c:pt idx="11">
                  <c:v>3.3783783783783786E-2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5-49DC-81C8-FCEDEF54A373}"/>
            </c:ext>
          </c:extLst>
        </c:ser>
        <c:ser>
          <c:idx val="1"/>
          <c:order val="1"/>
          <c:tx>
            <c:strRef>
              <c:f>'III trim cons'!$B$49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rgbClr val="DF8DB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cons'!$C$47:$Q$47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cons'!$C$49:$Q$49</c:f>
              <c:numCache>
                <c:formatCode>0%</c:formatCode>
                <c:ptCount val="15"/>
                <c:pt idx="0">
                  <c:v>0.9</c:v>
                </c:pt>
                <c:pt idx="1">
                  <c:v>0.82051282051282048</c:v>
                </c:pt>
                <c:pt idx="2">
                  <c:v>0.8571428571428571</c:v>
                </c:pt>
                <c:pt idx="3">
                  <c:v>0.86956521739130432</c:v>
                </c:pt>
                <c:pt idx="4">
                  <c:v>0.70731707317073167</c:v>
                </c:pt>
                <c:pt idx="5">
                  <c:v>0.74285714285714288</c:v>
                </c:pt>
                <c:pt idx="6">
                  <c:v>0.88888888888888884</c:v>
                </c:pt>
                <c:pt idx="7">
                  <c:v>0.87179487179487181</c:v>
                </c:pt>
                <c:pt idx="8">
                  <c:v>0.91428571428571426</c:v>
                </c:pt>
                <c:pt idx="10" formatCode="General">
                  <c:v>245</c:v>
                </c:pt>
                <c:pt idx="11">
                  <c:v>0.82770270270270274</c:v>
                </c:pt>
                <c:pt idx="13" formatCode="General">
                  <c:v>243</c:v>
                </c:pt>
                <c:pt idx="14">
                  <c:v>0.80198019801980203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15-49DC-81C8-FCEDEF54A373}"/>
            </c:ext>
          </c:extLst>
        </c:ser>
        <c:ser>
          <c:idx val="2"/>
          <c:order val="2"/>
          <c:tx>
            <c:strRef>
              <c:f>'III trim cons'!$B$50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'III trim cons'!$C$47:$Q$47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cons'!$C$50:$Q$50</c:f>
              <c:numCache>
                <c:formatCode>0%</c:formatCode>
                <c:ptCount val="15"/>
                <c:pt idx="0">
                  <c:v>0.1</c:v>
                </c:pt>
                <c:pt idx="1">
                  <c:v>0.17948717948717949</c:v>
                </c:pt>
                <c:pt idx="2">
                  <c:v>0.14285714285714285</c:v>
                </c:pt>
                <c:pt idx="3">
                  <c:v>0.13043478260869565</c:v>
                </c:pt>
                <c:pt idx="4">
                  <c:v>0.14634146341463414</c:v>
                </c:pt>
                <c:pt idx="5">
                  <c:v>0.14285714285714285</c:v>
                </c:pt>
                <c:pt idx="6">
                  <c:v>0.1111111111111111</c:v>
                </c:pt>
                <c:pt idx="7">
                  <c:v>0.12820512820512819</c:v>
                </c:pt>
                <c:pt idx="8">
                  <c:v>8.5714285714285715E-2</c:v>
                </c:pt>
                <c:pt idx="10" formatCode="General">
                  <c:v>41</c:v>
                </c:pt>
                <c:pt idx="11">
                  <c:v>0.13851351351351351</c:v>
                </c:pt>
                <c:pt idx="13" formatCode="General">
                  <c:v>60</c:v>
                </c:pt>
                <c:pt idx="14">
                  <c:v>0.19801980198019803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15-49DC-81C8-FCEDEF54A373}"/>
            </c:ext>
          </c:extLst>
        </c:ser>
        <c:ser>
          <c:idx val="3"/>
          <c:order val="3"/>
          <c:tx>
            <c:strRef>
              <c:f>'III trim cons'!$B$51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'III trim cons'!$C$47:$Q$47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cons'!$C$51:$Q$51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15-49DC-81C8-FCEDEF54A373}"/>
            </c:ext>
          </c:extLst>
        </c:ser>
        <c:ser>
          <c:idx val="4"/>
          <c:order val="4"/>
          <c:tx>
            <c:strRef>
              <c:f>'III trim cons'!$B$52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'III trim cons'!$C$47:$Q$47</c:f>
              <c:strCache>
                <c:ptCount val="15"/>
                <c:pt idx="0">
                  <c:v>Cons Med</c:v>
                </c:pt>
                <c:pt idx="1">
                  <c:v>Uirgencias</c:v>
                </c:pt>
                <c:pt idx="2">
                  <c:v>PYM</c:v>
                </c:pt>
                <c:pt idx="3">
                  <c:v>Odontolog</c:v>
                </c:pt>
                <c:pt idx="4">
                  <c:v>laboratorio</c:v>
                </c:pt>
                <c:pt idx="5">
                  <c:v>Farmacia</c:v>
                </c:pt>
                <c:pt idx="6">
                  <c:v>Hospi</c:v>
                </c:pt>
                <c:pt idx="7">
                  <c:v>Facturacion </c:v>
                </c:pt>
                <c:pt idx="8">
                  <c:v>Vacunacion</c:v>
                </c:pt>
                <c:pt idx="10">
                  <c:v>t. usua</c:v>
                </c:pt>
                <c:pt idx="11">
                  <c:v>%</c:v>
                </c:pt>
                <c:pt idx="13">
                  <c:v>t. usua</c:v>
                </c:pt>
                <c:pt idx="14">
                  <c:v>%</c:v>
                </c:pt>
              </c:strCache>
            </c:strRef>
          </c:cat>
          <c:val>
            <c:numRef>
              <c:f>'III trim cons'!$C$52:$Q$52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15-49DC-81C8-FCEDEF54A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6818527"/>
        <c:axId val="596818943"/>
        <c:axId val="0"/>
      </c:bar3DChart>
      <c:catAx>
        <c:axId val="596818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6818943"/>
        <c:crosses val="autoZero"/>
        <c:auto val="1"/>
        <c:lblAlgn val="ctr"/>
        <c:lblOffset val="100"/>
        <c:noMultiLvlLbl val="0"/>
      </c:catAx>
      <c:valAx>
        <c:axId val="596818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6818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0.88953</cdr:x>
      <cdr:y>0.07385</cdr:y>
    </cdr:from>
    <cdr:to>
      <cdr:x>0.95885</cdr:x>
      <cdr:y>0.10872</cdr:y>
    </cdr:to>
    <cdr:sp macro="" textlink="">
      <cdr:nvSpPr>
        <cdr:cNvPr id="2" name="Cuadro de texto 68"/>
        <cdr:cNvSpPr txBox="1"/>
      </cdr:nvSpPr>
      <cdr:spPr>
        <a:xfrm xmlns:a="http://schemas.openxmlformats.org/drawingml/2006/main">
          <a:off x="10845187" y="506436"/>
          <a:ext cx="845065" cy="23914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II trim</a:t>
          </a:r>
          <a:endParaRPr lang="es-CO" sz="11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0.70332</cdr:x>
      <cdr:y>0.0751</cdr:y>
    </cdr:from>
    <cdr:to>
      <cdr:x>0.77263</cdr:x>
      <cdr:y>0.10997</cdr:y>
    </cdr:to>
    <cdr:sp macro="" textlink="">
      <cdr:nvSpPr>
        <cdr:cNvPr id="3" name="Cuadro de texto 68">
          <a:extLst xmlns:a="http://schemas.openxmlformats.org/drawingml/2006/main">
            <a:ext uri="{FF2B5EF4-FFF2-40B4-BE49-F238E27FC236}">
              <a16:creationId xmlns:a16="http://schemas.microsoft.com/office/drawing/2014/main" id="{03B32368-1B96-4010-A2C4-9ECB96BB91C8}"/>
            </a:ext>
          </a:extLst>
        </cdr:cNvPr>
        <cdr:cNvSpPr txBox="1"/>
      </cdr:nvSpPr>
      <cdr:spPr>
        <a:xfrm xmlns:a="http://schemas.openxmlformats.org/drawingml/2006/main">
          <a:off x="8574818" y="515034"/>
          <a:ext cx="845065" cy="23914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III </a:t>
          </a:r>
          <a:r>
            <a:rPr lang="es-ES" sz="11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trim</a:t>
          </a:r>
          <a:endParaRPr lang="es-CO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0.79038</cdr:x>
      <cdr:y>0.30718</cdr:y>
    </cdr:from>
    <cdr:to>
      <cdr:x>0.84</cdr:x>
      <cdr:y>0.5</cdr:y>
    </cdr:to>
    <cdr:sp macro="" textlink="">
      <cdr:nvSpPr>
        <cdr:cNvPr id="4" name="Flecha: hacia arriba 3">
          <a:extLst xmlns:a="http://schemas.openxmlformats.org/drawingml/2006/main">
            <a:ext uri="{FF2B5EF4-FFF2-40B4-BE49-F238E27FC236}">
              <a16:creationId xmlns:a16="http://schemas.microsoft.com/office/drawing/2014/main" id="{A7E250AC-7130-4342-94A7-B67E73A5786E}"/>
            </a:ext>
          </a:extLst>
        </cdr:cNvPr>
        <cdr:cNvSpPr/>
      </cdr:nvSpPr>
      <cdr:spPr>
        <a:xfrm xmlns:a="http://schemas.openxmlformats.org/drawingml/2006/main">
          <a:off x="9636369" y="2106637"/>
          <a:ext cx="604910" cy="1322363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dirty="0">
              <a:solidFill>
                <a:schemeClr val="tx1"/>
              </a:solidFill>
            </a:rPr>
            <a:t>1%</a:t>
          </a:r>
          <a:endParaRPr lang="es-CO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0.13799</cdr:x>
      <cdr:y>0.37412</cdr:y>
    </cdr:from>
    <cdr:to>
      <cdr:x>0.16699</cdr:x>
      <cdr:y>0.43635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3FA9DB32-4F6E-41B7-8939-D33306AEB89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82411" y="2565717"/>
          <a:ext cx="353568" cy="4267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0.0761</cdr:x>
      <cdr:y>0.29957</cdr:y>
    </cdr:from>
    <cdr:to>
      <cdr:x>0.1051</cdr:x>
      <cdr:y>0.3618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534F6DAB-2E1F-BCBE-B602-82610F59FF8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27868" y="2054454"/>
          <a:ext cx="353568" cy="4267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0.19797</cdr:x>
      <cdr:y>0.33029</cdr:y>
    </cdr:from>
    <cdr:to>
      <cdr:x>0.22697</cdr:x>
      <cdr:y>0.39252</cdr:y>
    </cdr:to>
    <cdr:pic>
      <cdr:nvPicPr>
        <cdr:cNvPr id="11" name="chart">
          <a:extLst xmlns:a="http://schemas.openxmlformats.org/drawingml/2006/main">
            <a:ext uri="{FF2B5EF4-FFF2-40B4-BE49-F238E27FC236}">
              <a16:creationId xmlns:a16="http://schemas.microsoft.com/office/drawing/2014/main" id="{85289FB7-3B26-86E6-1E9A-F6DE29F5791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413651" y="2265112"/>
          <a:ext cx="353568" cy="4267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0.37213</cdr:x>
      <cdr:y>0.30474</cdr:y>
    </cdr:from>
    <cdr:to>
      <cdr:x>0.40113</cdr:x>
      <cdr:y>0.36697</cdr:y>
    </cdr:to>
    <cdr:pic>
      <cdr:nvPicPr>
        <cdr:cNvPr id="13" name="chart">
          <a:extLst xmlns:a="http://schemas.openxmlformats.org/drawingml/2006/main">
            <a:ext uri="{FF2B5EF4-FFF2-40B4-BE49-F238E27FC236}">
              <a16:creationId xmlns:a16="http://schemas.microsoft.com/office/drawing/2014/main" id="{54D3392F-8C7E-2D70-E63D-29A39861911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536998" y="2089876"/>
          <a:ext cx="353568" cy="4267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0.3123</cdr:x>
      <cdr:y>0.31704</cdr:y>
    </cdr:from>
    <cdr:to>
      <cdr:x>0.3413</cdr:x>
      <cdr:y>0.37927</cdr:y>
    </cdr:to>
    <cdr:pic>
      <cdr:nvPicPr>
        <cdr:cNvPr id="14" name="chart">
          <a:extLst xmlns:a="http://schemas.openxmlformats.org/drawingml/2006/main">
            <a:ext uri="{FF2B5EF4-FFF2-40B4-BE49-F238E27FC236}">
              <a16:creationId xmlns:a16="http://schemas.microsoft.com/office/drawing/2014/main" id="{0956F314-FB50-A904-CFEC-DD9B87A5C05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07622" y="2174232"/>
          <a:ext cx="353568" cy="4267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0.49266</cdr:x>
      <cdr:y>0.28292</cdr:y>
    </cdr:from>
    <cdr:to>
      <cdr:x>0.52166</cdr:x>
      <cdr:y>0.34515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1801C5E2-CCE9-7A59-E84A-E6C67E7628D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006469" y="1940273"/>
          <a:ext cx="353568" cy="4267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0.25661</cdr:x>
      <cdr:y>0.29876</cdr:y>
    </cdr:from>
    <cdr:to>
      <cdr:x>0.28561</cdr:x>
      <cdr:y>0.36099</cdr:y>
    </cdr:to>
    <cdr:pic>
      <cdr:nvPicPr>
        <cdr:cNvPr id="17" name="chart">
          <a:extLst xmlns:a="http://schemas.openxmlformats.org/drawingml/2006/main">
            <a:ext uri="{FF2B5EF4-FFF2-40B4-BE49-F238E27FC236}">
              <a16:creationId xmlns:a16="http://schemas.microsoft.com/office/drawing/2014/main" id="{D6BEEF16-ECAA-99D8-5986-8BAE603A5D2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128579" y="2048864"/>
          <a:ext cx="353568" cy="4267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0.43696</cdr:x>
      <cdr:y>0.26219</cdr:y>
    </cdr:from>
    <cdr:to>
      <cdr:x>0.46596</cdr:x>
      <cdr:y>0.32442</cdr:y>
    </cdr:to>
    <cdr:pic>
      <cdr:nvPicPr>
        <cdr:cNvPr id="18" name="chart">
          <a:extLst xmlns:a="http://schemas.openxmlformats.org/drawingml/2006/main">
            <a:ext uri="{FF2B5EF4-FFF2-40B4-BE49-F238E27FC236}">
              <a16:creationId xmlns:a16="http://schemas.microsoft.com/office/drawing/2014/main" id="{B0161D33-1616-AC94-74F8-90F73B97A5D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27427" y="1798126"/>
          <a:ext cx="353568" cy="4267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0.556</cdr:x>
      <cdr:y>0.27076</cdr:y>
    </cdr:from>
    <cdr:to>
      <cdr:x>0.585</cdr:x>
      <cdr:y>0.33299</cdr:y>
    </cdr:to>
    <cdr:pic>
      <cdr:nvPicPr>
        <cdr:cNvPr id="19" name="chart">
          <a:extLst xmlns:a="http://schemas.openxmlformats.org/drawingml/2006/main">
            <a:ext uri="{FF2B5EF4-FFF2-40B4-BE49-F238E27FC236}">
              <a16:creationId xmlns:a16="http://schemas.microsoft.com/office/drawing/2014/main" id="{7BB6360F-E2E3-EAC8-10B2-09644BFD02F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78722" y="1856850"/>
          <a:ext cx="353568" cy="42677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0.86841</cdr:x>
      <cdr:y>0.05448</cdr:y>
    </cdr:from>
    <cdr:to>
      <cdr:x>0.97986</cdr:x>
      <cdr:y>0.08577</cdr:y>
    </cdr:to>
    <cdr:sp macro="" textlink="">
      <cdr:nvSpPr>
        <cdr:cNvPr id="2" name="Cuadro de texto 54"/>
        <cdr:cNvSpPr txBox="1"/>
      </cdr:nvSpPr>
      <cdr:spPr>
        <a:xfrm xmlns:a="http://schemas.openxmlformats.org/drawingml/2006/main">
          <a:off x="10531474" y="369618"/>
          <a:ext cx="1351592" cy="21227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II TRIM</a:t>
          </a:r>
        </a:p>
      </cdr:txBody>
    </cdr:sp>
  </cdr:relSizeAnchor>
  <cdr:relSizeAnchor xmlns:cdr="http://schemas.openxmlformats.org/drawingml/2006/chartDrawing">
    <cdr:from>
      <cdr:x>0.49402</cdr:x>
      <cdr:y>0.21686</cdr:y>
    </cdr:from>
    <cdr:to>
      <cdr:x>0.52318</cdr:x>
      <cdr:y>0.27977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6BF0F83E-CF18-583F-2D51-B804361BC4B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991175" y="1471208"/>
          <a:ext cx="353568" cy="4267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0.55324</cdr:x>
      <cdr:y>0.21307</cdr:y>
    </cdr:from>
    <cdr:to>
      <cdr:x>0.58617</cdr:x>
      <cdr:y>0.27193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5CB13C1C-8D31-6019-7CFE-B02AD2846B1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709310" y="1445490"/>
          <a:ext cx="399382" cy="39932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0.69742</cdr:x>
      <cdr:y>0.04563</cdr:y>
    </cdr:from>
    <cdr:to>
      <cdr:x>0.80887</cdr:x>
      <cdr:y>0.07692</cdr:y>
    </cdr:to>
    <cdr:sp macro="" textlink="">
      <cdr:nvSpPr>
        <cdr:cNvPr id="5" name="Cuadro de texto 54">
          <a:extLst xmlns:a="http://schemas.openxmlformats.org/drawingml/2006/main">
            <a:ext uri="{FF2B5EF4-FFF2-40B4-BE49-F238E27FC236}">
              <a16:creationId xmlns:a16="http://schemas.microsoft.com/office/drawing/2014/main" id="{46D1085A-3540-8253-2786-17B92CA82C23}"/>
            </a:ext>
          </a:extLst>
        </cdr:cNvPr>
        <cdr:cNvSpPr txBox="1"/>
      </cdr:nvSpPr>
      <cdr:spPr>
        <a:xfrm xmlns:a="http://schemas.openxmlformats.org/drawingml/2006/main">
          <a:off x="8457910" y="309582"/>
          <a:ext cx="1351592" cy="21227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III TRIM</a:t>
          </a:r>
        </a:p>
      </cdr:txBody>
    </cdr:sp>
  </cdr:relSizeAnchor>
  <cdr:relSizeAnchor xmlns:cdr="http://schemas.openxmlformats.org/drawingml/2006/chartDrawing">
    <cdr:from>
      <cdr:x>0.0655</cdr:x>
      <cdr:y>0.18652</cdr:y>
    </cdr:from>
    <cdr:to>
      <cdr:x>0.09868</cdr:x>
      <cdr:y>0.24583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E03A1064-7F81-51C3-F3F9-42AB2B5D45D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794328" y="1265382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0.12795</cdr:x>
      <cdr:y>0.22464</cdr:y>
    </cdr:from>
    <cdr:to>
      <cdr:x>0.16113</cdr:x>
      <cdr:y>0.28395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3B3A2A71-370A-2697-C1B2-EF08F891192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551709" y="1524000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0.19193</cdr:x>
      <cdr:y>0.26004</cdr:y>
    </cdr:from>
    <cdr:to>
      <cdr:x>0.22511</cdr:x>
      <cdr:y>0.31935</cdr:y>
    </cdr:to>
    <cdr:pic>
      <cdr:nvPicPr>
        <cdr:cNvPr id="8" name="chart">
          <a:extLst xmlns:a="http://schemas.openxmlformats.org/drawingml/2006/main">
            <a:ext uri="{FF2B5EF4-FFF2-40B4-BE49-F238E27FC236}">
              <a16:creationId xmlns:a16="http://schemas.microsoft.com/office/drawing/2014/main" id="{F88B7525-644B-6381-F79F-A35E3C1DEEE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327563" y="1764146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0.24981</cdr:x>
      <cdr:y>0.226</cdr:y>
    </cdr:from>
    <cdr:to>
      <cdr:x>0.28299</cdr:x>
      <cdr:y>0.28531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30BCE7D7-C095-B3F2-A467-8DD16616FBC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029527" y="1533236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0.31226</cdr:x>
      <cdr:y>0.2015</cdr:y>
    </cdr:from>
    <cdr:to>
      <cdr:x>0.34544</cdr:x>
      <cdr:y>0.26081</cdr:y>
    </cdr:to>
    <cdr:pic>
      <cdr:nvPicPr>
        <cdr:cNvPr id="10" name="chart">
          <a:extLst xmlns:a="http://schemas.openxmlformats.org/drawingml/2006/main">
            <a:ext uri="{FF2B5EF4-FFF2-40B4-BE49-F238E27FC236}">
              <a16:creationId xmlns:a16="http://schemas.microsoft.com/office/drawing/2014/main" id="{24DFB22E-4676-2991-D68F-6B08EE627E9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786909" y="1366982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0.37471</cdr:x>
      <cdr:y>0.23281</cdr:y>
    </cdr:from>
    <cdr:to>
      <cdr:x>0.40789</cdr:x>
      <cdr:y>0.29212</cdr:y>
    </cdr:to>
    <cdr:pic>
      <cdr:nvPicPr>
        <cdr:cNvPr id="11" name="chart">
          <a:extLst xmlns:a="http://schemas.openxmlformats.org/drawingml/2006/main">
            <a:ext uri="{FF2B5EF4-FFF2-40B4-BE49-F238E27FC236}">
              <a16:creationId xmlns:a16="http://schemas.microsoft.com/office/drawing/2014/main" id="{19FD7380-674B-DE1C-5AB4-E7C5B9229F1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4544292" y="1579418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0.43031</cdr:x>
      <cdr:y>0.21239</cdr:y>
    </cdr:from>
    <cdr:to>
      <cdr:x>0.46349</cdr:x>
      <cdr:y>0.2717</cdr:y>
    </cdr:to>
    <cdr:pic>
      <cdr:nvPicPr>
        <cdr:cNvPr id="12" name="chart">
          <a:extLst xmlns:a="http://schemas.openxmlformats.org/drawingml/2006/main">
            <a:ext uri="{FF2B5EF4-FFF2-40B4-BE49-F238E27FC236}">
              <a16:creationId xmlns:a16="http://schemas.microsoft.com/office/drawing/2014/main" id="{1CEB9500-001E-2750-F7D0-9D885CF891D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5218545" y="1440873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0.79436</cdr:x>
      <cdr:y>0.34854</cdr:y>
    </cdr:from>
    <cdr:to>
      <cdr:x>0.85072</cdr:x>
      <cdr:y>0.5337</cdr:y>
    </cdr:to>
    <cdr:sp macro="" textlink="">
      <cdr:nvSpPr>
        <cdr:cNvPr id="13" name="Flecha: hacia arriba 12">
          <a:extLst xmlns:a="http://schemas.openxmlformats.org/drawingml/2006/main">
            <a:ext uri="{FF2B5EF4-FFF2-40B4-BE49-F238E27FC236}">
              <a16:creationId xmlns:a16="http://schemas.microsoft.com/office/drawing/2014/main" id="{C59C51C0-B13F-0BBC-BC70-1493B1ECA4BE}"/>
            </a:ext>
          </a:extLst>
        </cdr:cNvPr>
        <cdr:cNvSpPr/>
      </cdr:nvSpPr>
      <cdr:spPr>
        <a:xfrm xmlns:a="http://schemas.openxmlformats.org/drawingml/2006/main">
          <a:off x="9633527" y="2364509"/>
          <a:ext cx="683491" cy="1256145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b="1" dirty="0">
              <a:solidFill>
                <a:schemeClr val="tx1"/>
              </a:solidFill>
            </a:rPr>
            <a:t>5%</a:t>
          </a:r>
          <a:endParaRPr lang="es-CO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0.68503</cdr:x>
      <cdr:y>0.05658</cdr:y>
    </cdr:from>
    <cdr:to>
      <cdr:x>0.7975</cdr:x>
      <cdr:y>0.08828</cdr:y>
    </cdr:to>
    <cdr:sp macro="" textlink="">
      <cdr:nvSpPr>
        <cdr:cNvPr id="3" name="Cuadro de texto 54">
          <a:extLst xmlns:a="http://schemas.openxmlformats.org/drawingml/2006/main">
            <a:ext uri="{FF2B5EF4-FFF2-40B4-BE49-F238E27FC236}">
              <a16:creationId xmlns:a16="http://schemas.microsoft.com/office/drawing/2014/main" id="{4F9E021E-FFBE-3950-8576-7C7B6A24AF6C}"/>
            </a:ext>
          </a:extLst>
        </cdr:cNvPr>
        <cdr:cNvSpPr txBox="1"/>
      </cdr:nvSpPr>
      <cdr:spPr>
        <a:xfrm xmlns:a="http://schemas.openxmlformats.org/drawingml/2006/main">
          <a:off x="8231619" y="378855"/>
          <a:ext cx="1351592" cy="21227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III TRIM</a:t>
          </a:r>
        </a:p>
      </cdr:txBody>
    </cdr:sp>
  </cdr:relSizeAnchor>
  <cdr:relSizeAnchor xmlns:cdr="http://schemas.openxmlformats.org/drawingml/2006/chartDrawing">
    <cdr:from>
      <cdr:x>0.86988</cdr:x>
      <cdr:y>0.05727</cdr:y>
    </cdr:from>
    <cdr:to>
      <cdr:x>0.93851</cdr:x>
      <cdr:y>0.0869</cdr:y>
    </cdr:to>
    <cdr:sp macro="" textlink="">
      <cdr:nvSpPr>
        <cdr:cNvPr id="4" name="Cuadro de texto 54">
          <a:extLst xmlns:a="http://schemas.openxmlformats.org/drawingml/2006/main">
            <a:ext uri="{FF2B5EF4-FFF2-40B4-BE49-F238E27FC236}">
              <a16:creationId xmlns:a16="http://schemas.microsoft.com/office/drawing/2014/main" id="{5AE8287D-92AA-DF32-6676-C43B625A22D1}"/>
            </a:ext>
          </a:extLst>
        </cdr:cNvPr>
        <cdr:cNvSpPr txBox="1"/>
      </cdr:nvSpPr>
      <cdr:spPr>
        <a:xfrm xmlns:a="http://schemas.openxmlformats.org/drawingml/2006/main">
          <a:off x="10452965" y="383474"/>
          <a:ext cx="824636" cy="19841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II TRIM</a:t>
          </a:r>
        </a:p>
      </cdr:txBody>
    </cdr:sp>
  </cdr:relSizeAnchor>
  <cdr:relSizeAnchor xmlns:cdr="http://schemas.openxmlformats.org/drawingml/2006/chartDrawing">
    <cdr:from>
      <cdr:x>0.77863</cdr:x>
      <cdr:y>0.41103</cdr:y>
    </cdr:from>
    <cdr:to>
      <cdr:x>0.83167</cdr:x>
      <cdr:y>0.57103</cdr:y>
    </cdr:to>
    <cdr:sp macro="" textlink="">
      <cdr:nvSpPr>
        <cdr:cNvPr id="5" name="Flecha: hacia arriba 4">
          <a:extLst xmlns:a="http://schemas.openxmlformats.org/drawingml/2006/main">
            <a:ext uri="{FF2B5EF4-FFF2-40B4-BE49-F238E27FC236}">
              <a16:creationId xmlns:a16="http://schemas.microsoft.com/office/drawing/2014/main" id="{CFE4A760-8465-E99D-1F94-910DBE54B775}"/>
            </a:ext>
          </a:extLst>
        </cdr:cNvPr>
        <cdr:cNvSpPr/>
      </cdr:nvSpPr>
      <cdr:spPr>
        <a:xfrm xmlns:a="http://schemas.openxmlformats.org/drawingml/2006/main">
          <a:off x="9356437" y="2752436"/>
          <a:ext cx="637309" cy="1071418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b="1" dirty="0">
              <a:solidFill>
                <a:schemeClr val="tx1"/>
              </a:solidFill>
            </a:rPr>
            <a:t>1%</a:t>
          </a:r>
          <a:endParaRPr lang="es-CO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0.0711</cdr:x>
      <cdr:y>0.19241</cdr:y>
    </cdr:from>
    <cdr:to>
      <cdr:x>0.10458</cdr:x>
      <cdr:y>0.2525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BD047AF6-C608-0FB1-E458-F53D8408885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54363" y="1288473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0.25519</cdr:x>
      <cdr:y>0.21103</cdr:y>
    </cdr:from>
    <cdr:to>
      <cdr:x>0.2844</cdr:x>
      <cdr:y>0.27112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9C32B95A-BC7E-14C6-28FA-D3CC7B5C9F8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66472" y="1413164"/>
          <a:ext cx="350983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0.31706</cdr:x>
      <cdr:y>0.19241</cdr:y>
    </cdr:from>
    <cdr:to>
      <cdr:x>0.34627</cdr:x>
      <cdr:y>0.2525</cdr:y>
    </cdr:to>
    <cdr:pic>
      <cdr:nvPicPr>
        <cdr:cNvPr id="8" name="chart">
          <a:extLst xmlns:a="http://schemas.openxmlformats.org/drawingml/2006/main">
            <a:ext uri="{FF2B5EF4-FFF2-40B4-BE49-F238E27FC236}">
              <a16:creationId xmlns:a16="http://schemas.microsoft.com/office/drawing/2014/main" id="{9073D390-25FD-FA33-7A3C-09E37C3757E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09999" y="1288473"/>
          <a:ext cx="350983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0.55342</cdr:x>
      <cdr:y>0.23586</cdr:y>
    </cdr:from>
    <cdr:to>
      <cdr:x>0.58263</cdr:x>
      <cdr:y>0.29595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03F5C75F-C75E-1AB1-8DB4-412FB5C10BA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650181" y="1579418"/>
          <a:ext cx="350983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0.49962</cdr:x>
      <cdr:y>0.21448</cdr:y>
    </cdr:from>
    <cdr:to>
      <cdr:x>0.52882</cdr:x>
      <cdr:y>0.27457</cdr:y>
    </cdr:to>
    <cdr:pic>
      <cdr:nvPicPr>
        <cdr:cNvPr id="10" name="chart">
          <a:extLst xmlns:a="http://schemas.openxmlformats.org/drawingml/2006/main">
            <a:ext uri="{FF2B5EF4-FFF2-40B4-BE49-F238E27FC236}">
              <a16:creationId xmlns:a16="http://schemas.microsoft.com/office/drawing/2014/main" id="{374ED1FB-7F76-09AB-A9A6-3A77F195BC2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003637" y="1436254"/>
          <a:ext cx="350983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0.43467</cdr:x>
      <cdr:y>0.20552</cdr:y>
    </cdr:from>
    <cdr:to>
      <cdr:x>0.46387</cdr:x>
      <cdr:y>0.26561</cdr:y>
    </cdr:to>
    <cdr:pic>
      <cdr:nvPicPr>
        <cdr:cNvPr id="11" name="chart">
          <a:extLst xmlns:a="http://schemas.openxmlformats.org/drawingml/2006/main">
            <a:ext uri="{FF2B5EF4-FFF2-40B4-BE49-F238E27FC236}">
              <a16:creationId xmlns:a16="http://schemas.microsoft.com/office/drawing/2014/main" id="{11A5928F-F8D6-FD96-431F-09F8AD2B062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223164" y="1376218"/>
          <a:ext cx="350983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0.36753</cdr:x>
      <cdr:y>0.31419</cdr:y>
    </cdr:from>
    <cdr:to>
      <cdr:x>0.40738</cdr:x>
      <cdr:y>0.37792</cdr:y>
    </cdr:to>
    <cdr:pic>
      <cdr:nvPicPr>
        <cdr:cNvPr id="12" name="chart">
          <a:extLst xmlns:a="http://schemas.openxmlformats.org/drawingml/2006/main">
            <a:ext uri="{FF2B5EF4-FFF2-40B4-BE49-F238E27FC236}">
              <a16:creationId xmlns:a16="http://schemas.microsoft.com/office/drawing/2014/main" id="{AD3D871E-D6AC-F320-3297-3708A77A04E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416376" y="2103899"/>
          <a:ext cx="478898" cy="4267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0.13271</cdr:x>
      <cdr:y>0.23074</cdr:y>
    </cdr:from>
    <cdr:to>
      <cdr:x>0.17256</cdr:x>
      <cdr:y>0.29447</cdr:y>
    </cdr:to>
    <cdr:pic>
      <cdr:nvPicPr>
        <cdr:cNvPr id="13" name="chart">
          <a:extLst xmlns:a="http://schemas.openxmlformats.org/drawingml/2006/main">
            <a:ext uri="{FF2B5EF4-FFF2-40B4-BE49-F238E27FC236}">
              <a16:creationId xmlns:a16="http://schemas.microsoft.com/office/drawing/2014/main" id="{34C08C0F-9BAF-34C8-698B-346CA1C101A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594667" y="1545099"/>
          <a:ext cx="478898" cy="4267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0.19151</cdr:x>
      <cdr:y>0.21901</cdr:y>
    </cdr:from>
    <cdr:to>
      <cdr:x>0.23136</cdr:x>
      <cdr:y>0.28274</cdr:y>
    </cdr:to>
    <cdr:pic>
      <cdr:nvPicPr>
        <cdr:cNvPr id="14" name="chart">
          <a:extLst xmlns:a="http://schemas.openxmlformats.org/drawingml/2006/main">
            <a:ext uri="{FF2B5EF4-FFF2-40B4-BE49-F238E27FC236}">
              <a16:creationId xmlns:a16="http://schemas.microsoft.com/office/drawing/2014/main" id="{0F389C58-8227-DA9B-90F2-AFBB99D1253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301249" y="1466590"/>
          <a:ext cx="478898" cy="426773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0.78415</cdr:x>
      <cdr:y>0.23358</cdr:y>
    </cdr:from>
    <cdr:to>
      <cdr:x>0.83018</cdr:x>
      <cdr:y>0.44084</cdr:y>
    </cdr:to>
    <cdr:sp macro="" textlink="">
      <cdr:nvSpPr>
        <cdr:cNvPr id="3" name="Flecha: hacia arriba 2"/>
        <cdr:cNvSpPr/>
      </cdr:nvSpPr>
      <cdr:spPr>
        <a:xfrm xmlns:a="http://schemas.openxmlformats.org/drawingml/2006/main">
          <a:off x="4963885" y="713433"/>
          <a:ext cx="291402" cy="633046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CO" sz="900"/>
            <a:t>2%</a:t>
          </a:r>
        </a:p>
      </cdr:txBody>
    </cdr:sp>
  </cdr:relSizeAnchor>
  <cdr:relSizeAnchor xmlns:cdr="http://schemas.openxmlformats.org/drawingml/2006/chartDrawing">
    <cdr:from>
      <cdr:x>0.08807</cdr:x>
      <cdr:y>0</cdr:y>
    </cdr:from>
    <cdr:to>
      <cdr:x>0.56285</cdr:x>
      <cdr:y>0.1042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CF368668-C677-B64E-77D0-630718490925}"/>
            </a:ext>
          </a:extLst>
        </cdr:cNvPr>
        <cdr:cNvSpPr/>
      </cdr:nvSpPr>
      <cdr:spPr>
        <a:xfrm xmlns:a="http://schemas.openxmlformats.org/drawingml/2006/main">
          <a:off x="1067183" y="0"/>
          <a:ext cx="5753499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s-E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Condiciones de Privacidad</a:t>
          </a:r>
          <a:endParaRPr lang="es-ES" sz="4000" b="1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0.68436</cdr:x>
      <cdr:y>0.04114</cdr:y>
    </cdr:from>
    <cdr:to>
      <cdr:x>0.75409</cdr:x>
      <cdr:y>0.07635</cdr:y>
    </cdr:to>
    <cdr:sp macro="" textlink="">
      <cdr:nvSpPr>
        <cdr:cNvPr id="4" name="Cuadro de texto 68">
          <a:extLst xmlns:a="http://schemas.openxmlformats.org/drawingml/2006/main">
            <a:ext uri="{FF2B5EF4-FFF2-40B4-BE49-F238E27FC236}">
              <a16:creationId xmlns:a16="http://schemas.microsoft.com/office/drawing/2014/main" id="{2AF26617-7D6E-E12A-8741-B7509FDBDA83}"/>
            </a:ext>
          </a:extLst>
        </cdr:cNvPr>
        <cdr:cNvSpPr txBox="1"/>
      </cdr:nvSpPr>
      <cdr:spPr>
        <a:xfrm xmlns:a="http://schemas.openxmlformats.org/drawingml/2006/main">
          <a:off x="8293168" y="279509"/>
          <a:ext cx="845028" cy="23913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III </a:t>
          </a:r>
          <a:r>
            <a:rPr lang="es-ES" sz="11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trim</a:t>
          </a:r>
          <a:endParaRPr lang="es-CO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0.86767</cdr:x>
      <cdr:y>0.04454</cdr:y>
    </cdr:from>
    <cdr:to>
      <cdr:x>0.9374</cdr:x>
      <cdr:y>0.07975</cdr:y>
    </cdr:to>
    <cdr:sp macro="" textlink="">
      <cdr:nvSpPr>
        <cdr:cNvPr id="5" name="Cuadro de texto 68">
          <a:extLst xmlns:a="http://schemas.openxmlformats.org/drawingml/2006/main">
            <a:ext uri="{FF2B5EF4-FFF2-40B4-BE49-F238E27FC236}">
              <a16:creationId xmlns:a16="http://schemas.microsoft.com/office/drawing/2014/main" id="{093BCE63-A54A-CF16-DFBF-DB6FFB562BC2}"/>
            </a:ext>
          </a:extLst>
        </cdr:cNvPr>
        <cdr:cNvSpPr txBox="1"/>
      </cdr:nvSpPr>
      <cdr:spPr>
        <a:xfrm xmlns:a="http://schemas.openxmlformats.org/drawingml/2006/main">
          <a:off x="10514514" y="302600"/>
          <a:ext cx="845028" cy="23913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solidFill>
            <a:prstClr val="black"/>
          </a:solidFill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II </a:t>
          </a:r>
          <a:r>
            <a:rPr lang="es-ES" sz="11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trim</a:t>
          </a:r>
          <a:endParaRPr lang="es-CO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0.08651</cdr:x>
      <cdr:y>0.18151</cdr:y>
    </cdr:from>
    <cdr:to>
      <cdr:x>0.11971</cdr:x>
      <cdr:y>0.24074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F694EAD6-3548-3F94-8865-A31369C1C0D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48327" y="1233054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0.20503</cdr:x>
      <cdr:y>0.16587</cdr:y>
    </cdr:from>
    <cdr:to>
      <cdr:x>0.23823</cdr:x>
      <cdr:y>0.2251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80D8516A-84EE-FFBD-611A-4DBDAE348EB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484581" y="1126836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0.55907</cdr:x>
      <cdr:y>0.15024</cdr:y>
    </cdr:from>
    <cdr:to>
      <cdr:x>0.59227</cdr:x>
      <cdr:y>0.20947</cdr:y>
    </cdr:to>
    <cdr:pic>
      <cdr:nvPicPr>
        <cdr:cNvPr id="8" name="chart">
          <a:extLst xmlns:a="http://schemas.openxmlformats.org/drawingml/2006/main">
            <a:ext uri="{FF2B5EF4-FFF2-40B4-BE49-F238E27FC236}">
              <a16:creationId xmlns:a16="http://schemas.microsoft.com/office/drawing/2014/main" id="{2D729730-A6EE-5D4D-8356-0D1636D327E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74872" y="1020617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0.44131</cdr:x>
      <cdr:y>0.18491</cdr:y>
    </cdr:from>
    <cdr:to>
      <cdr:x>0.47451</cdr:x>
      <cdr:y>0.24414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9CFCC641-885B-BDB9-77BE-FFC236D5ABE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47853" y="1256144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0.38453</cdr:x>
      <cdr:y>0.15568</cdr:y>
    </cdr:from>
    <cdr:to>
      <cdr:x>0.41773</cdr:x>
      <cdr:y>0.21491</cdr:y>
    </cdr:to>
    <cdr:pic>
      <cdr:nvPicPr>
        <cdr:cNvPr id="10" name="chart">
          <a:extLst xmlns:a="http://schemas.openxmlformats.org/drawingml/2006/main">
            <a:ext uri="{FF2B5EF4-FFF2-40B4-BE49-F238E27FC236}">
              <a16:creationId xmlns:a16="http://schemas.microsoft.com/office/drawing/2014/main" id="{DCD21236-1009-AB41-CC4C-63B9EFE939F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659744" y="1057562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0.32317</cdr:x>
      <cdr:y>0.17403</cdr:y>
    </cdr:from>
    <cdr:to>
      <cdr:x>0.35637</cdr:x>
      <cdr:y>0.23326</cdr:y>
    </cdr:to>
    <cdr:pic>
      <cdr:nvPicPr>
        <cdr:cNvPr id="11" name="chart">
          <a:extLst xmlns:a="http://schemas.openxmlformats.org/drawingml/2006/main">
            <a:ext uri="{FF2B5EF4-FFF2-40B4-BE49-F238E27FC236}">
              <a16:creationId xmlns:a16="http://schemas.microsoft.com/office/drawing/2014/main" id="{6E55E025-9D5C-DA65-A830-BD149104370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16217" y="1182253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</cdr:x>
      <cdr:y>0.22812</cdr:y>
    </cdr:from>
    <cdr:to>
      <cdr:x>0.52918</cdr:x>
      <cdr:y>0.29095</cdr:y>
    </cdr:to>
    <cdr:pic>
      <cdr:nvPicPr>
        <cdr:cNvPr id="12" name="chart">
          <a:extLst xmlns:a="http://schemas.openxmlformats.org/drawingml/2006/main">
            <a:ext uri="{FF2B5EF4-FFF2-40B4-BE49-F238E27FC236}">
              <a16:creationId xmlns:a16="http://schemas.microsoft.com/office/drawing/2014/main" id="{905BE71F-2001-D822-9177-DEE596778D6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059054" y="1549717"/>
          <a:ext cx="353568" cy="4267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0.26715</cdr:x>
      <cdr:y>0.33485</cdr:y>
    </cdr:from>
    <cdr:to>
      <cdr:x>0.29633</cdr:x>
      <cdr:y>0.39768</cdr:y>
    </cdr:to>
    <cdr:pic>
      <cdr:nvPicPr>
        <cdr:cNvPr id="13" name="chart">
          <a:extLst xmlns:a="http://schemas.openxmlformats.org/drawingml/2006/main">
            <a:ext uri="{FF2B5EF4-FFF2-40B4-BE49-F238E27FC236}">
              <a16:creationId xmlns:a16="http://schemas.microsoft.com/office/drawing/2014/main" id="{A71D5573-97E6-08B0-2CE5-645D26B6E0F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237345" y="2274772"/>
          <a:ext cx="353568" cy="4267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0.14863</cdr:x>
      <cdr:y>0.22676</cdr:y>
    </cdr:from>
    <cdr:to>
      <cdr:x>0.1778</cdr:x>
      <cdr:y>0.28959</cdr:y>
    </cdr:to>
    <cdr:pic>
      <cdr:nvPicPr>
        <cdr:cNvPr id="14" name="chart">
          <a:extLst xmlns:a="http://schemas.openxmlformats.org/drawingml/2006/main">
            <a:ext uri="{FF2B5EF4-FFF2-40B4-BE49-F238E27FC236}">
              <a16:creationId xmlns:a16="http://schemas.microsoft.com/office/drawing/2014/main" id="{70EC8C09-3B95-16BB-91A8-6EB6EA6C67A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801090" y="1540481"/>
          <a:ext cx="353568" cy="426773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0.78852</cdr:x>
      <cdr:y>0.28717</cdr:y>
    </cdr:from>
    <cdr:to>
      <cdr:x>0.84565</cdr:x>
      <cdr:y>0.49228</cdr:y>
    </cdr:to>
    <cdr:sp macro="" textlink="">
      <cdr:nvSpPr>
        <cdr:cNvPr id="2" name="Flecha: hacia arriba 1"/>
        <cdr:cNvSpPr/>
      </cdr:nvSpPr>
      <cdr:spPr>
        <a:xfrm xmlns:a="http://schemas.openxmlformats.org/drawingml/2006/main">
          <a:off x="4853354" y="1055077"/>
          <a:ext cx="351692" cy="753627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CO" sz="800"/>
            <a:t>1%</a:t>
          </a:r>
        </a:p>
      </cdr:txBody>
    </cdr:sp>
  </cdr:relSizeAnchor>
  <cdr:relSizeAnchor xmlns:cdr="http://schemas.openxmlformats.org/drawingml/2006/chartDrawing">
    <cdr:from>
      <cdr:x>0.43039</cdr:x>
      <cdr:y>0.09431</cdr:y>
    </cdr:from>
    <cdr:to>
      <cdr:x>0.46285</cdr:x>
      <cdr:y>0.15904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DF0967F7-948F-8EF6-2ABC-AFE1B73FC7D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34711" y="586213"/>
          <a:ext cx="402371" cy="402371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0.78256</cdr:x>
      <cdr:y>0.3995</cdr:y>
    </cdr:from>
    <cdr:to>
      <cdr:x>0.82859</cdr:x>
      <cdr:y>0.50717</cdr:y>
    </cdr:to>
    <cdr:sp macro="" textlink="">
      <cdr:nvSpPr>
        <cdr:cNvPr id="2" name="Es igual a 1"/>
        <cdr:cNvSpPr/>
      </cdr:nvSpPr>
      <cdr:spPr>
        <a:xfrm xmlns:a="http://schemas.openxmlformats.org/drawingml/2006/main">
          <a:off x="4953837" y="1416818"/>
          <a:ext cx="291402" cy="381837"/>
        </a:xfrm>
        <a:prstGeom xmlns:a="http://schemas.openxmlformats.org/drawingml/2006/main" prst="mathEqual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0.68529</cdr:x>
      <cdr:y>0</cdr:y>
    </cdr:from>
    <cdr:to>
      <cdr:x>0.81971</cdr:x>
      <cdr:y>0.07395</cdr:y>
    </cdr:to>
    <cdr:sp macro="" textlink="">
      <cdr:nvSpPr>
        <cdr:cNvPr id="3" name="Cuadro de texto 1"/>
        <cdr:cNvSpPr txBox="1"/>
      </cdr:nvSpPr>
      <cdr:spPr>
        <a:xfrm xmlns:a="http://schemas.openxmlformats.org/drawingml/2006/main">
          <a:off x="4338097" y="-834013"/>
          <a:ext cx="850900" cy="262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III TRIM</a:t>
          </a:r>
          <a:endParaRPr lang="es-CO" sz="11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0.85205</cdr:x>
      <cdr:y>0</cdr:y>
    </cdr:from>
    <cdr:to>
      <cdr:x>0.98646</cdr:x>
      <cdr:y>0.07395</cdr:y>
    </cdr:to>
    <cdr:sp macro="" textlink="">
      <cdr:nvSpPr>
        <cdr:cNvPr id="4" name="Cuadro de texto 1"/>
        <cdr:cNvSpPr txBox="1"/>
      </cdr:nvSpPr>
      <cdr:spPr>
        <a:xfrm xmlns:a="http://schemas.openxmlformats.org/drawingml/2006/main">
          <a:off x="5393732" y="-834013"/>
          <a:ext cx="850900" cy="262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II TRIM</a:t>
          </a:r>
          <a:endParaRPr lang="es-CO" sz="11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0.07006</cdr:x>
      <cdr:y>0.0967</cdr:y>
    </cdr:from>
    <cdr:to>
      <cdr:x>0.10352</cdr:x>
      <cdr:y>0.16039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CFE1AA36-83C9-98CB-6645-BD2BD1A63CB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42523" y="610904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0.4322</cdr:x>
      <cdr:y>0.13147</cdr:y>
    </cdr:from>
    <cdr:to>
      <cdr:x>0.46566</cdr:x>
      <cdr:y>0.19516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729CA97E-0EDE-DCA9-719B-C1709AA2B52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197559" y="830560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0.19558</cdr:x>
      <cdr:y>0.09272</cdr:y>
    </cdr:from>
    <cdr:to>
      <cdr:x>0.22904</cdr:x>
      <cdr:y>0.15641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424AB31C-9955-9762-3F04-ECF2CEEBD61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351978" y="585796"/>
          <a:ext cx="402371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0.24784</cdr:x>
      <cdr:y>0.19011</cdr:y>
    </cdr:from>
    <cdr:to>
      <cdr:x>0.28767</cdr:x>
      <cdr:y>0.25766</cdr:y>
    </cdr:to>
    <cdr:pic>
      <cdr:nvPicPr>
        <cdr:cNvPr id="8" name="chart">
          <a:extLst xmlns:a="http://schemas.openxmlformats.org/drawingml/2006/main">
            <a:ext uri="{FF2B5EF4-FFF2-40B4-BE49-F238E27FC236}">
              <a16:creationId xmlns:a16="http://schemas.microsoft.com/office/drawing/2014/main" id="{9E2CBA91-2747-DCA6-9BC4-23A8F0EBB36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980504" y="1201022"/>
          <a:ext cx="478898" cy="4267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0.1267</cdr:x>
      <cdr:y>0.19011</cdr:y>
    </cdr:from>
    <cdr:to>
      <cdr:x>0.16652</cdr:x>
      <cdr:y>0.25766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39CB922B-D225-FADC-B1C2-2F078534DA4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523678" y="1201022"/>
          <a:ext cx="478898" cy="426773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0.49236</cdr:x>
      <cdr:y>0.4231</cdr:y>
    </cdr:from>
    <cdr:to>
      <cdr:x>0.50764</cdr:x>
      <cdr:y>0.5769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E41F5DB0-0726-43EB-2408-83FE6F1EAE58}"/>
            </a:ext>
          </a:extLst>
        </cdr:cNvPr>
        <cdr:cNvSpPr/>
      </cdr:nvSpPr>
      <cdr:spPr>
        <a:xfrm xmlns:a="http://schemas.openxmlformats.org/drawingml/2006/main">
          <a:off x="5952834" y="2540153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es-CO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0.78304</cdr:x>
      <cdr:y>0.38955</cdr:y>
    </cdr:from>
    <cdr:to>
      <cdr:x>0.8327</cdr:x>
      <cdr:y>0.48209</cdr:y>
    </cdr:to>
    <cdr:sp macro="" textlink="">
      <cdr:nvSpPr>
        <cdr:cNvPr id="4" name="Es igual a 3">
          <a:extLst xmlns:a="http://schemas.openxmlformats.org/drawingml/2006/main">
            <a:ext uri="{FF2B5EF4-FFF2-40B4-BE49-F238E27FC236}">
              <a16:creationId xmlns:a16="http://schemas.microsoft.com/office/drawing/2014/main" id="{F33EE70D-2F31-7CCD-3D51-52D54A646E3F}"/>
            </a:ext>
          </a:extLst>
        </cdr:cNvPr>
        <cdr:cNvSpPr/>
      </cdr:nvSpPr>
      <cdr:spPr>
        <a:xfrm xmlns:a="http://schemas.openxmlformats.org/drawingml/2006/main">
          <a:off x="9467272" y="2410691"/>
          <a:ext cx="600364" cy="572654"/>
        </a:xfrm>
        <a:prstGeom xmlns:a="http://schemas.openxmlformats.org/drawingml/2006/main" prst="mathEqual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0.77384</cdr:x>
      <cdr:y>0.21999</cdr:y>
    </cdr:from>
    <cdr:to>
      <cdr:x>0.83846</cdr:x>
      <cdr:y>0.43604</cdr:y>
    </cdr:to>
    <cdr:sp macro="" textlink="">
      <cdr:nvSpPr>
        <cdr:cNvPr id="2" name="Flecha: hacia arriba 1"/>
        <cdr:cNvSpPr/>
      </cdr:nvSpPr>
      <cdr:spPr>
        <a:xfrm xmlns:a="http://schemas.openxmlformats.org/drawingml/2006/main">
          <a:off x="4813160" y="797942"/>
          <a:ext cx="401934" cy="783641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CO" sz="1600" dirty="0"/>
            <a:t>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8548C3-71EA-439A-84BE-E7C799C110D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A1F2EC-1923-480A-9B30-483C29189D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88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0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4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9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7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2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5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5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E70EB-8B84-4DDD-87FA-3EDE5B9816E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6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98AA098-5E56-446A-91DE-F99F9FE98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D184CB5-E8FE-4264-B110-4BFD390909C0}"/>
              </a:ext>
            </a:extLst>
          </p:cNvPr>
          <p:cNvSpPr/>
          <p:nvPr/>
        </p:nvSpPr>
        <p:spPr>
          <a:xfrm>
            <a:off x="453393" y="542399"/>
            <a:ext cx="5575495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RESULTADOS </a:t>
            </a:r>
          </a:p>
          <a:p>
            <a:pPr algn="ctr"/>
            <a:r>
              <a:rPr lang="es-ES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ENCUESTAS DE SATISFACCION </a:t>
            </a:r>
          </a:p>
          <a:p>
            <a:pPr algn="ctr"/>
            <a:r>
              <a:rPr lang="es-ES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AL USUARIO</a:t>
            </a:r>
          </a:p>
          <a:p>
            <a:pPr algn="ctr"/>
            <a:r>
              <a:rPr lang="es-ES" sz="5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III TRIMESTRE 2023</a:t>
            </a:r>
          </a:p>
        </p:txBody>
      </p:sp>
    </p:spTree>
    <p:extLst>
      <p:ext uri="{BB962C8B-B14F-4D97-AF65-F5344CB8AC3E}">
        <p14:creationId xmlns:p14="http://schemas.microsoft.com/office/powerpoint/2010/main" val="130956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1B88C19-77DE-FD84-8B61-50F977635B72}"/>
              </a:ext>
            </a:extLst>
          </p:cNvPr>
          <p:cNvSpPr txBox="1"/>
          <p:nvPr/>
        </p:nvSpPr>
        <p:spPr>
          <a:xfrm>
            <a:off x="545285" y="0"/>
            <a:ext cx="1130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RESULTADOS POSITIVOS Y NEGATIVOS SATISFACCION DEL USUARIO III TRIMESTRE 2023</a:t>
            </a:r>
            <a:endParaRPr lang="es-CO" sz="2400" b="1" dirty="0">
              <a:solidFill>
                <a:srgbClr val="FF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C08D7F2-EA6C-DF0C-AAAC-BD8C69F74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6" y="461665"/>
            <a:ext cx="11962700" cy="63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4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cias por su atencion - YouTube | Imágenes de gracias ...">
            <a:extLst>
              <a:ext uri="{FF2B5EF4-FFF2-40B4-BE49-F238E27FC236}">
                <a16:creationId xmlns:a16="http://schemas.microsoft.com/office/drawing/2014/main" id="{7C346C64-23D3-404A-8957-7AE73E51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5" y="154745"/>
            <a:ext cx="11746523" cy="65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DC74ECB-56F3-4898-B647-BCD490E87769}"/>
              </a:ext>
            </a:extLst>
          </p:cNvPr>
          <p:cNvSpPr/>
          <p:nvPr/>
        </p:nvSpPr>
        <p:spPr>
          <a:xfrm>
            <a:off x="3083143" y="5841481"/>
            <a:ext cx="645475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Mónica Morales Lujan (</a:t>
            </a:r>
            <a:r>
              <a:rPr lang="es-E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Técnica SIAU)</a:t>
            </a:r>
          </a:p>
          <a:p>
            <a:pPr algn="ctr"/>
            <a:r>
              <a:rPr lang="es-ES" sz="2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ESE Hospital san Vicente de Paul</a:t>
            </a:r>
          </a:p>
        </p:txBody>
      </p:sp>
    </p:spTree>
    <p:extLst>
      <p:ext uri="{BB962C8B-B14F-4D97-AF65-F5344CB8AC3E}">
        <p14:creationId xmlns:p14="http://schemas.microsoft.com/office/powerpoint/2010/main" val="1368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E5C4BC5-3D95-4599-8433-74B3FCF23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71854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887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F3E91E9-DB02-4A32-9D94-EE6EBDD7FF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0821"/>
              </p:ext>
            </p:extLst>
          </p:nvPr>
        </p:nvGraphicFramePr>
        <p:xfrm>
          <a:off x="0" y="73891"/>
          <a:ext cx="12127345" cy="678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379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6FF56EA-9325-4B4B-86FB-3F3AF2F3E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051339"/>
              </p:ext>
            </p:extLst>
          </p:nvPr>
        </p:nvGraphicFramePr>
        <p:xfrm>
          <a:off x="92363" y="92364"/>
          <a:ext cx="12016509" cy="669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401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E960240-42BB-40FB-AB40-45400AA623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345110"/>
              </p:ext>
            </p:extLst>
          </p:nvPr>
        </p:nvGraphicFramePr>
        <p:xfrm>
          <a:off x="73891" y="64655"/>
          <a:ext cx="12118109" cy="679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296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5044832-2B03-4B6A-A01B-A0D4345A5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947826"/>
              </p:ext>
            </p:extLst>
          </p:nvPr>
        </p:nvGraphicFramePr>
        <p:xfrm>
          <a:off x="73891" y="554182"/>
          <a:ext cx="12395199" cy="6216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1607540-C4E6-939D-3473-67903A49D344}"/>
              </a:ext>
            </a:extLst>
          </p:cNvPr>
          <p:cNvSpPr txBox="1"/>
          <p:nvPr/>
        </p:nvSpPr>
        <p:spPr>
          <a:xfrm>
            <a:off x="73891" y="0"/>
            <a:ext cx="741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</a:rPr>
              <a:t>Discreción y confidencialidad</a:t>
            </a:r>
            <a:endParaRPr lang="es-CO" sz="4000" b="1" dirty="0">
              <a:solidFill>
                <a:srgbClr val="FF0000"/>
              </a:solidFill>
            </a:endParaRPr>
          </a:p>
        </p:txBody>
      </p:sp>
      <p:sp>
        <p:nvSpPr>
          <p:cNvPr id="6" name="Cuadro de texto 68">
            <a:extLst>
              <a:ext uri="{FF2B5EF4-FFF2-40B4-BE49-F238E27FC236}">
                <a16:creationId xmlns:a16="http://schemas.microsoft.com/office/drawing/2014/main" id="{9A622939-6358-874B-5E8C-DA34F08B0E7C}"/>
              </a:ext>
            </a:extLst>
          </p:cNvPr>
          <p:cNvSpPr txBox="1"/>
          <p:nvPr/>
        </p:nvSpPr>
        <p:spPr>
          <a:xfrm>
            <a:off x="8712348" y="381652"/>
            <a:ext cx="845028" cy="23913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trim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68">
            <a:extLst>
              <a:ext uri="{FF2B5EF4-FFF2-40B4-BE49-F238E27FC236}">
                <a16:creationId xmlns:a16="http://schemas.microsoft.com/office/drawing/2014/main" id="{16638665-7C28-047A-B1DD-501835CDD0EA}"/>
              </a:ext>
            </a:extLst>
          </p:cNvPr>
          <p:cNvSpPr txBox="1"/>
          <p:nvPr/>
        </p:nvSpPr>
        <p:spPr>
          <a:xfrm>
            <a:off x="10779033" y="434613"/>
            <a:ext cx="845028" cy="23913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es-E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trim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hart">
            <a:extLst>
              <a:ext uri="{FF2B5EF4-FFF2-40B4-BE49-F238E27FC236}">
                <a16:creationId xmlns:a16="http://schemas.microsoft.com/office/drawing/2014/main" id="{C0BFB407-F105-463C-CE41-A8E26261E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32" y="1140396"/>
            <a:ext cx="402371" cy="402371"/>
          </a:xfrm>
          <a:prstGeom prst="rect">
            <a:avLst/>
          </a:prstGeom>
        </p:spPr>
      </p:pic>
      <p:pic>
        <p:nvPicPr>
          <p:cNvPr id="9" name="chart">
            <a:extLst>
              <a:ext uri="{FF2B5EF4-FFF2-40B4-BE49-F238E27FC236}">
                <a16:creationId xmlns:a16="http://schemas.microsoft.com/office/drawing/2014/main" id="{CFE1AA36-83C9-98CB-6645-BD2BD1A63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832" y="1262068"/>
            <a:ext cx="402371" cy="402371"/>
          </a:xfrm>
          <a:prstGeom prst="rect">
            <a:avLst/>
          </a:prstGeom>
        </p:spPr>
      </p:pic>
      <p:pic>
        <p:nvPicPr>
          <p:cNvPr id="10" name="chart">
            <a:extLst>
              <a:ext uri="{FF2B5EF4-FFF2-40B4-BE49-F238E27FC236}">
                <a16:creationId xmlns:a16="http://schemas.microsoft.com/office/drawing/2014/main" id="{FCAB8CD3-7F05-8314-53EB-BFFF1A5D6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832" y="1341581"/>
            <a:ext cx="402371" cy="402371"/>
          </a:xfrm>
          <a:prstGeom prst="rect">
            <a:avLst/>
          </a:prstGeom>
        </p:spPr>
      </p:pic>
      <p:pic>
        <p:nvPicPr>
          <p:cNvPr id="11" name="chart">
            <a:extLst>
              <a:ext uri="{FF2B5EF4-FFF2-40B4-BE49-F238E27FC236}">
                <a16:creationId xmlns:a16="http://schemas.microsoft.com/office/drawing/2014/main" id="{A7E3D0A8-9AEF-99EC-ADE5-15DF0DAF4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832" y="1262067"/>
            <a:ext cx="402371" cy="402371"/>
          </a:xfrm>
          <a:prstGeom prst="rect">
            <a:avLst/>
          </a:prstGeom>
        </p:spPr>
      </p:pic>
      <p:pic>
        <p:nvPicPr>
          <p:cNvPr id="12" name="chart">
            <a:extLst>
              <a:ext uri="{FF2B5EF4-FFF2-40B4-BE49-F238E27FC236}">
                <a16:creationId xmlns:a16="http://schemas.microsoft.com/office/drawing/2014/main" id="{31AFBA1D-69C5-5D7F-18DD-B6E142BCB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177" y="1197706"/>
            <a:ext cx="402371" cy="402371"/>
          </a:xfrm>
          <a:prstGeom prst="rect">
            <a:avLst/>
          </a:prstGeom>
        </p:spPr>
      </p:pic>
      <p:pic>
        <p:nvPicPr>
          <p:cNvPr id="13" name="chart">
            <a:extLst>
              <a:ext uri="{FF2B5EF4-FFF2-40B4-BE49-F238E27FC236}">
                <a16:creationId xmlns:a16="http://schemas.microsoft.com/office/drawing/2014/main" id="{DF0967F7-948F-8EF6-2ABC-AFE1B73FC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77" y="1151818"/>
            <a:ext cx="402371" cy="402371"/>
          </a:xfrm>
          <a:prstGeom prst="rect">
            <a:avLst/>
          </a:prstGeom>
        </p:spPr>
      </p:pic>
      <p:pic>
        <p:nvPicPr>
          <p:cNvPr id="14" name="chart">
            <a:extLst>
              <a:ext uri="{FF2B5EF4-FFF2-40B4-BE49-F238E27FC236}">
                <a16:creationId xmlns:a16="http://schemas.microsoft.com/office/drawing/2014/main" id="{4479D571-F68B-E754-AE4D-C8A1D50A3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275" y="1398891"/>
            <a:ext cx="402371" cy="402371"/>
          </a:xfrm>
          <a:prstGeom prst="rect">
            <a:avLst/>
          </a:prstGeom>
        </p:spPr>
      </p:pic>
      <p:pic>
        <p:nvPicPr>
          <p:cNvPr id="15" name="chart">
            <a:extLst>
              <a:ext uri="{FF2B5EF4-FFF2-40B4-BE49-F238E27FC236}">
                <a16:creationId xmlns:a16="http://schemas.microsoft.com/office/drawing/2014/main" id="{00C78B45-9219-57F8-0508-A5940D36B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398" y="1151818"/>
            <a:ext cx="402371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4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9B252BC-7756-4707-8233-E8EB87DA1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086858"/>
              </p:ext>
            </p:extLst>
          </p:nvPr>
        </p:nvGraphicFramePr>
        <p:xfrm>
          <a:off x="64656" y="461817"/>
          <a:ext cx="12025744" cy="631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FD895825-D426-3D0B-D920-BC25A74DDF66}"/>
              </a:ext>
            </a:extLst>
          </p:cNvPr>
          <p:cNvSpPr/>
          <p:nvPr/>
        </p:nvSpPr>
        <p:spPr>
          <a:xfrm>
            <a:off x="0" y="0"/>
            <a:ext cx="68696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Comodidad de las Instalaciones</a:t>
            </a:r>
          </a:p>
        </p:txBody>
      </p:sp>
      <p:pic>
        <p:nvPicPr>
          <p:cNvPr id="7" name="chart">
            <a:extLst>
              <a:ext uri="{FF2B5EF4-FFF2-40B4-BE49-F238E27FC236}">
                <a16:creationId xmlns:a16="http://schemas.microsoft.com/office/drawing/2014/main" id="{F8EFFCC2-31B0-214A-0E2D-3014A0DE8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725" y="1169703"/>
            <a:ext cx="402371" cy="402371"/>
          </a:xfrm>
          <a:prstGeom prst="rect">
            <a:avLst/>
          </a:prstGeom>
        </p:spPr>
      </p:pic>
      <p:pic>
        <p:nvPicPr>
          <p:cNvPr id="8" name="chart">
            <a:extLst>
              <a:ext uri="{FF2B5EF4-FFF2-40B4-BE49-F238E27FC236}">
                <a16:creationId xmlns:a16="http://schemas.microsoft.com/office/drawing/2014/main" id="{729CA97E-0EDE-DCA9-719B-C1709AA2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706" y="1370888"/>
            <a:ext cx="402371" cy="402371"/>
          </a:xfrm>
          <a:prstGeom prst="rect">
            <a:avLst/>
          </a:prstGeom>
        </p:spPr>
      </p:pic>
      <p:pic>
        <p:nvPicPr>
          <p:cNvPr id="9" name="chart">
            <a:extLst>
              <a:ext uri="{FF2B5EF4-FFF2-40B4-BE49-F238E27FC236}">
                <a16:creationId xmlns:a16="http://schemas.microsoft.com/office/drawing/2014/main" id="{B5B800AB-BE8E-EB41-F861-FA6CCF3D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452" y="1260468"/>
            <a:ext cx="402371" cy="402371"/>
          </a:xfrm>
          <a:prstGeom prst="rect">
            <a:avLst/>
          </a:prstGeom>
        </p:spPr>
      </p:pic>
      <p:pic>
        <p:nvPicPr>
          <p:cNvPr id="10" name="chart">
            <a:extLst>
              <a:ext uri="{FF2B5EF4-FFF2-40B4-BE49-F238E27FC236}">
                <a16:creationId xmlns:a16="http://schemas.microsoft.com/office/drawing/2014/main" id="{7646AA20-9CED-02B9-DCD5-5807B2EE8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031" y="1449452"/>
            <a:ext cx="478898" cy="4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1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CFDEDB3-D32A-4F13-9101-41E3746B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522731"/>
              </p:ext>
            </p:extLst>
          </p:nvPr>
        </p:nvGraphicFramePr>
        <p:xfrm>
          <a:off x="0" y="600364"/>
          <a:ext cx="12090400" cy="618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C3AE7A-51C8-67A2-38B5-E0A71AFFFE12}"/>
              </a:ext>
            </a:extLst>
          </p:cNvPr>
          <p:cNvSpPr txBox="1"/>
          <p:nvPr/>
        </p:nvSpPr>
        <p:spPr>
          <a:xfrm>
            <a:off x="0" y="0"/>
            <a:ext cx="7740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</a:rPr>
              <a:t>Limpieza de las Instalaciones</a:t>
            </a:r>
            <a:endParaRPr lang="es-CO" sz="4000" dirty="0">
              <a:solidFill>
                <a:srgbClr val="FF0000"/>
              </a:solidFill>
            </a:endParaRPr>
          </a:p>
        </p:txBody>
      </p:sp>
      <p:sp>
        <p:nvSpPr>
          <p:cNvPr id="6" name="Cuadro de texto 54">
            <a:extLst>
              <a:ext uri="{FF2B5EF4-FFF2-40B4-BE49-F238E27FC236}">
                <a16:creationId xmlns:a16="http://schemas.microsoft.com/office/drawing/2014/main" id="{46924D57-78DC-70C3-D02F-357E7D6FB582}"/>
              </a:ext>
            </a:extLst>
          </p:cNvPr>
          <p:cNvSpPr txBox="1"/>
          <p:nvPr/>
        </p:nvSpPr>
        <p:spPr>
          <a:xfrm>
            <a:off x="8024858" y="353943"/>
            <a:ext cx="1351592" cy="21227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TRIM</a:t>
            </a:r>
          </a:p>
        </p:txBody>
      </p:sp>
      <p:sp>
        <p:nvSpPr>
          <p:cNvPr id="7" name="Cuadro de texto 54">
            <a:extLst>
              <a:ext uri="{FF2B5EF4-FFF2-40B4-BE49-F238E27FC236}">
                <a16:creationId xmlns:a16="http://schemas.microsoft.com/office/drawing/2014/main" id="{DBF0A9D7-BFF8-28C3-2234-72DAECDA3C94}"/>
              </a:ext>
            </a:extLst>
          </p:cNvPr>
          <p:cNvSpPr txBox="1"/>
          <p:nvPr/>
        </p:nvSpPr>
        <p:spPr>
          <a:xfrm>
            <a:off x="10449404" y="447529"/>
            <a:ext cx="1351592" cy="21227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TRIM</a:t>
            </a:r>
          </a:p>
        </p:txBody>
      </p:sp>
      <p:pic>
        <p:nvPicPr>
          <p:cNvPr id="9" name="chart">
            <a:extLst>
              <a:ext uri="{FF2B5EF4-FFF2-40B4-BE49-F238E27FC236}">
                <a16:creationId xmlns:a16="http://schemas.microsoft.com/office/drawing/2014/main" id="{0FB147DA-AB0C-6344-292D-3776142B3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453" y="1189835"/>
            <a:ext cx="386507" cy="386507"/>
          </a:xfrm>
          <a:prstGeom prst="rect">
            <a:avLst/>
          </a:prstGeom>
        </p:spPr>
      </p:pic>
      <p:pic>
        <p:nvPicPr>
          <p:cNvPr id="10" name="chart">
            <a:extLst>
              <a:ext uri="{FF2B5EF4-FFF2-40B4-BE49-F238E27FC236}">
                <a16:creationId xmlns:a16="http://schemas.microsoft.com/office/drawing/2014/main" id="{97317D9E-6AF1-BE6D-1550-EE87B799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867" y="1114996"/>
            <a:ext cx="386507" cy="386507"/>
          </a:xfrm>
          <a:prstGeom prst="rect">
            <a:avLst/>
          </a:prstGeom>
        </p:spPr>
      </p:pic>
      <p:pic>
        <p:nvPicPr>
          <p:cNvPr id="11" name="chart">
            <a:extLst>
              <a:ext uri="{FF2B5EF4-FFF2-40B4-BE49-F238E27FC236}">
                <a16:creationId xmlns:a16="http://schemas.microsoft.com/office/drawing/2014/main" id="{A460D9D4-A723-C7A9-CBAD-765C3FAD6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161" y="1403813"/>
            <a:ext cx="386507" cy="386507"/>
          </a:xfrm>
          <a:prstGeom prst="rect">
            <a:avLst/>
          </a:prstGeom>
        </p:spPr>
      </p:pic>
      <p:pic>
        <p:nvPicPr>
          <p:cNvPr id="12" name="chart">
            <a:extLst>
              <a:ext uri="{FF2B5EF4-FFF2-40B4-BE49-F238E27FC236}">
                <a16:creationId xmlns:a16="http://schemas.microsoft.com/office/drawing/2014/main" id="{CA2DD721-1633-6600-844C-27964F85F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307" y="1421576"/>
            <a:ext cx="386507" cy="386507"/>
          </a:xfrm>
          <a:prstGeom prst="rect">
            <a:avLst/>
          </a:prstGeom>
        </p:spPr>
      </p:pic>
      <p:pic>
        <p:nvPicPr>
          <p:cNvPr id="13" name="chart">
            <a:extLst>
              <a:ext uri="{FF2B5EF4-FFF2-40B4-BE49-F238E27FC236}">
                <a16:creationId xmlns:a16="http://schemas.microsoft.com/office/drawing/2014/main" id="{F3413A98-17E1-0E14-41F2-0EDAF4F47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61" y="1114995"/>
            <a:ext cx="386507" cy="386507"/>
          </a:xfrm>
          <a:prstGeom prst="rect">
            <a:avLst/>
          </a:prstGeom>
        </p:spPr>
      </p:pic>
      <p:pic>
        <p:nvPicPr>
          <p:cNvPr id="14" name="chart">
            <a:extLst>
              <a:ext uri="{FF2B5EF4-FFF2-40B4-BE49-F238E27FC236}">
                <a16:creationId xmlns:a16="http://schemas.microsoft.com/office/drawing/2014/main" id="{5B99AA35-E76A-CF7E-84F2-BA3070B0B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109" y="1228322"/>
            <a:ext cx="386507" cy="386507"/>
          </a:xfrm>
          <a:prstGeom prst="rect">
            <a:avLst/>
          </a:prstGeom>
        </p:spPr>
      </p:pic>
      <p:pic>
        <p:nvPicPr>
          <p:cNvPr id="15" name="chart">
            <a:extLst>
              <a:ext uri="{FF2B5EF4-FFF2-40B4-BE49-F238E27FC236}">
                <a16:creationId xmlns:a16="http://schemas.microsoft.com/office/drawing/2014/main" id="{AEC4BCBD-8B6C-5DED-37C2-9773810CA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103" y="1421575"/>
            <a:ext cx="386507" cy="386507"/>
          </a:xfrm>
          <a:prstGeom prst="rect">
            <a:avLst/>
          </a:prstGeom>
        </p:spPr>
      </p:pic>
      <p:pic>
        <p:nvPicPr>
          <p:cNvPr id="16" name="chart">
            <a:extLst>
              <a:ext uri="{FF2B5EF4-FFF2-40B4-BE49-F238E27FC236}">
                <a16:creationId xmlns:a16="http://schemas.microsoft.com/office/drawing/2014/main" id="{FA870391-81EF-E7D0-2FA2-22D1C25CF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49" y="1195569"/>
            <a:ext cx="386507" cy="386507"/>
          </a:xfrm>
          <a:prstGeom prst="rect">
            <a:avLst/>
          </a:prstGeom>
        </p:spPr>
      </p:pic>
      <p:pic>
        <p:nvPicPr>
          <p:cNvPr id="17" name="chart">
            <a:extLst>
              <a:ext uri="{FF2B5EF4-FFF2-40B4-BE49-F238E27FC236}">
                <a16:creationId xmlns:a16="http://schemas.microsoft.com/office/drawing/2014/main" id="{A53530E4-64F1-606B-3A09-66291CF88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029" y="1783393"/>
            <a:ext cx="353568" cy="4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9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C1C2DEA-CD46-4A57-A7B1-225A2895E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012536"/>
              </p:ext>
            </p:extLst>
          </p:nvPr>
        </p:nvGraphicFramePr>
        <p:xfrm>
          <a:off x="0" y="766617"/>
          <a:ext cx="12191999" cy="602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438ABC2-146F-3BAE-D132-BA95B24079EF}"/>
              </a:ext>
            </a:extLst>
          </p:cNvPr>
          <p:cNvSpPr txBox="1"/>
          <p:nvPr/>
        </p:nvSpPr>
        <p:spPr>
          <a:xfrm>
            <a:off x="711200" y="175429"/>
            <a:ext cx="1209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Satisfacción Global III Trimestre 2023</a:t>
            </a:r>
            <a:endParaRPr lang="es-CO" sz="4000" b="1" dirty="0">
              <a:solidFill>
                <a:srgbClr val="FF0000"/>
              </a:solidFill>
            </a:endParaRPr>
          </a:p>
        </p:txBody>
      </p:sp>
      <p:pic>
        <p:nvPicPr>
          <p:cNvPr id="7" name="chart">
            <a:extLst>
              <a:ext uri="{FF2B5EF4-FFF2-40B4-BE49-F238E27FC236}">
                <a16:creationId xmlns:a16="http://schemas.microsoft.com/office/drawing/2014/main" id="{C6AE11EB-DE64-9917-9C5E-431904E45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45" y="1671668"/>
            <a:ext cx="386507" cy="386507"/>
          </a:xfrm>
          <a:prstGeom prst="rect">
            <a:avLst/>
          </a:prstGeom>
        </p:spPr>
      </p:pic>
      <p:pic>
        <p:nvPicPr>
          <p:cNvPr id="8" name="chart">
            <a:extLst>
              <a:ext uri="{FF2B5EF4-FFF2-40B4-BE49-F238E27FC236}">
                <a16:creationId xmlns:a16="http://schemas.microsoft.com/office/drawing/2014/main" id="{27E89B9F-8F75-5E4F-9DAA-510A9D434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272" y="1787123"/>
            <a:ext cx="386507" cy="386507"/>
          </a:xfrm>
          <a:prstGeom prst="rect">
            <a:avLst/>
          </a:prstGeom>
        </p:spPr>
      </p:pic>
      <p:pic>
        <p:nvPicPr>
          <p:cNvPr id="9" name="chart">
            <a:extLst>
              <a:ext uri="{FF2B5EF4-FFF2-40B4-BE49-F238E27FC236}">
                <a16:creationId xmlns:a16="http://schemas.microsoft.com/office/drawing/2014/main" id="{C653AA7C-3E8F-2AFF-0867-7B2430BE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99" y="1637807"/>
            <a:ext cx="386507" cy="386507"/>
          </a:xfrm>
          <a:prstGeom prst="rect">
            <a:avLst/>
          </a:prstGeom>
        </p:spPr>
      </p:pic>
      <p:pic>
        <p:nvPicPr>
          <p:cNvPr id="10" name="chart">
            <a:extLst>
              <a:ext uri="{FF2B5EF4-FFF2-40B4-BE49-F238E27FC236}">
                <a16:creationId xmlns:a16="http://schemas.microsoft.com/office/drawing/2014/main" id="{FA77EAC8-CA88-0AC6-D976-57F3656BD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2" y="1757880"/>
            <a:ext cx="386507" cy="386507"/>
          </a:xfrm>
          <a:prstGeom prst="rect">
            <a:avLst/>
          </a:prstGeom>
        </p:spPr>
      </p:pic>
      <p:pic>
        <p:nvPicPr>
          <p:cNvPr id="11" name="chart">
            <a:extLst>
              <a:ext uri="{FF2B5EF4-FFF2-40B4-BE49-F238E27FC236}">
                <a16:creationId xmlns:a16="http://schemas.microsoft.com/office/drawing/2014/main" id="{AFBA663C-DFA8-B76C-A607-60E117919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1498437"/>
            <a:ext cx="386507" cy="386507"/>
          </a:xfrm>
          <a:prstGeom prst="rect">
            <a:avLst/>
          </a:prstGeom>
        </p:spPr>
      </p:pic>
      <p:pic>
        <p:nvPicPr>
          <p:cNvPr id="12" name="chart">
            <a:extLst>
              <a:ext uri="{FF2B5EF4-FFF2-40B4-BE49-F238E27FC236}">
                <a16:creationId xmlns:a16="http://schemas.microsoft.com/office/drawing/2014/main" id="{2DB98495-76BB-E568-CDC8-7CCEF6A9F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697" y="2001158"/>
            <a:ext cx="353568" cy="426773"/>
          </a:xfrm>
          <a:prstGeom prst="rect">
            <a:avLst/>
          </a:prstGeom>
        </p:spPr>
      </p:pic>
      <p:pic>
        <p:nvPicPr>
          <p:cNvPr id="13" name="chart">
            <a:extLst>
              <a:ext uri="{FF2B5EF4-FFF2-40B4-BE49-F238E27FC236}">
                <a16:creationId xmlns:a16="http://schemas.microsoft.com/office/drawing/2014/main" id="{6A1FB04B-E8E3-5E1A-7728-294FD5A49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081" y="1844788"/>
            <a:ext cx="353568" cy="426773"/>
          </a:xfrm>
          <a:prstGeom prst="rect">
            <a:avLst/>
          </a:prstGeom>
        </p:spPr>
      </p:pic>
      <p:pic>
        <p:nvPicPr>
          <p:cNvPr id="14" name="chart">
            <a:extLst>
              <a:ext uri="{FF2B5EF4-FFF2-40B4-BE49-F238E27FC236}">
                <a16:creationId xmlns:a16="http://schemas.microsoft.com/office/drawing/2014/main" id="{D0D99240-8E5E-C8F9-36CF-CB42D0B01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114" y="1757880"/>
            <a:ext cx="353568" cy="426773"/>
          </a:xfrm>
          <a:prstGeom prst="rect">
            <a:avLst/>
          </a:prstGeom>
        </p:spPr>
      </p:pic>
      <p:pic>
        <p:nvPicPr>
          <p:cNvPr id="15" name="chart">
            <a:extLst>
              <a:ext uri="{FF2B5EF4-FFF2-40B4-BE49-F238E27FC236}">
                <a16:creationId xmlns:a16="http://schemas.microsoft.com/office/drawing/2014/main" id="{7C5C027A-7F3B-E5B1-8B58-ACD1D8CEC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289" y="1776117"/>
            <a:ext cx="353568" cy="4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45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119</Words>
  <Application>Microsoft Office PowerPoint</Application>
  <PresentationFormat>Panorámica</PresentationFormat>
  <Paragraphs>50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SIAU</dc:creator>
  <cp:lastModifiedBy>hospital remedios</cp:lastModifiedBy>
  <cp:revision>54</cp:revision>
  <cp:lastPrinted>2023-04-25T16:55:20Z</cp:lastPrinted>
  <dcterms:created xsi:type="dcterms:W3CDTF">2023-04-25T15:41:20Z</dcterms:created>
  <dcterms:modified xsi:type="dcterms:W3CDTF">2023-11-10T20:18:57Z</dcterms:modified>
</cp:coreProperties>
</file>